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8288000" cy="10287000"/>
  <p:notesSz cx="6858000" cy="9144000"/>
  <p:embeddedFontLst>
    <p:embeddedFont>
      <p:font typeface="Unna Bold" charset="0"/>
      <p:regular r:id="rId34"/>
    </p:embeddedFont>
    <p:embeddedFont>
      <p:font typeface="Canva Sans Bold" charset="0"/>
      <p:regular r:id="rId35"/>
    </p:embeddedFont>
    <p:embeddedFont>
      <p:font typeface="Calibri" pitchFamily="34" charset="0"/>
      <p:regular r:id="rId36"/>
      <p:bold r:id="rId37"/>
      <p:italic r:id="rId38"/>
      <p:boldItalic r:id="rId39"/>
    </p:embeddedFont>
    <p:embeddedFont>
      <p:font typeface="Unna"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8" d="100"/>
          <a:sy n="48" d="100"/>
        </p:scale>
        <p:origin x="-41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svg"/><Relationship Id="rId7" Type="http://schemas.openxmlformats.org/officeDocument/2006/relationships/image" Target="../media/image8.png"/><Relationship Id="rId12"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14.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2345438" y="3821868"/>
            <a:ext cx="1632016" cy="0"/>
          </a:xfrm>
          <a:prstGeom prst="line">
            <a:avLst/>
          </a:prstGeom>
          <a:ln w="190500" cap="flat">
            <a:solidFill>
              <a:srgbClr val="000000"/>
            </a:solidFill>
            <a:prstDash val="solid"/>
            <a:headEnd type="none" w="sm" len="sm"/>
            <a:tailEnd type="none" w="sm" len="sm"/>
          </a:ln>
        </p:spPr>
      </p:sp>
      <p:sp>
        <p:nvSpPr>
          <p:cNvPr id="3" name="AutoShape 3"/>
          <p:cNvSpPr/>
          <p:nvPr/>
        </p:nvSpPr>
        <p:spPr>
          <a:xfrm>
            <a:off x="15916275" y="8654984"/>
            <a:ext cx="0" cy="1632016"/>
          </a:xfrm>
          <a:prstGeom prst="line">
            <a:avLst/>
          </a:prstGeom>
          <a:ln w="190500" cap="flat">
            <a:solidFill>
              <a:srgbClr val="000000"/>
            </a:solidFill>
            <a:prstDash val="solid"/>
            <a:headEnd type="none" w="sm" len="sm"/>
            <a:tailEnd type="none" w="sm" len="sm"/>
          </a:ln>
        </p:spPr>
      </p:sp>
      <p:sp>
        <p:nvSpPr>
          <p:cNvPr id="4" name="Freeform 4"/>
          <p:cNvSpPr/>
          <p:nvPr/>
        </p:nvSpPr>
        <p:spPr>
          <a:xfrm>
            <a:off x="117136" y="216009"/>
            <a:ext cx="1991099" cy="1991099"/>
          </a:xfrm>
          <a:custGeom>
            <a:avLst/>
            <a:gdLst/>
            <a:ahLst/>
            <a:cxnLst/>
            <a:rect l="l" t="t" r="r" b="b"/>
            <a:pathLst>
              <a:path w="1991099" h="1991099">
                <a:moveTo>
                  <a:pt x="0" y="0"/>
                </a:moveTo>
                <a:lnTo>
                  <a:pt x="1991099" y="0"/>
                </a:lnTo>
                <a:lnTo>
                  <a:pt x="1991099" y="1991098"/>
                </a:lnTo>
                <a:lnTo>
                  <a:pt x="0" y="1991098"/>
                </a:lnTo>
                <a:lnTo>
                  <a:pt x="0" y="0"/>
                </a:lnTo>
                <a:close/>
              </a:path>
            </a:pathLst>
          </a:custGeom>
          <a:blipFill>
            <a:blip r:embed="rId2"/>
            <a:stretch>
              <a:fillRect/>
            </a:stretch>
          </a:blipFill>
        </p:spPr>
      </p:sp>
      <p:sp>
        <p:nvSpPr>
          <p:cNvPr id="5" name="AutoShape 5"/>
          <p:cNvSpPr/>
          <p:nvPr/>
        </p:nvSpPr>
        <p:spPr>
          <a:xfrm flipV="1">
            <a:off x="2136810" y="556041"/>
            <a:ext cx="0" cy="1632016"/>
          </a:xfrm>
          <a:prstGeom prst="line">
            <a:avLst/>
          </a:prstGeom>
          <a:ln w="190500" cap="flat">
            <a:solidFill>
              <a:srgbClr val="000000"/>
            </a:solidFill>
            <a:prstDash val="solid"/>
            <a:headEnd type="none" w="sm" len="sm"/>
            <a:tailEnd type="none" w="sm" len="sm"/>
          </a:ln>
        </p:spPr>
      </p:sp>
      <p:grpSp>
        <p:nvGrpSpPr>
          <p:cNvPr id="6" name="Group 6"/>
          <p:cNvGrpSpPr/>
          <p:nvPr/>
        </p:nvGrpSpPr>
        <p:grpSpPr>
          <a:xfrm>
            <a:off x="2222535" y="527466"/>
            <a:ext cx="14258004" cy="1651066"/>
            <a:chOff x="0" y="0"/>
            <a:chExt cx="3755194" cy="434849"/>
          </a:xfrm>
        </p:grpSpPr>
        <p:sp>
          <p:nvSpPr>
            <p:cNvPr id="7" name="Freeform 7"/>
            <p:cNvSpPr/>
            <p:nvPr/>
          </p:nvSpPr>
          <p:spPr>
            <a:xfrm>
              <a:off x="0" y="0"/>
              <a:ext cx="3755194" cy="434849"/>
            </a:xfrm>
            <a:custGeom>
              <a:avLst/>
              <a:gdLst/>
              <a:ahLst/>
              <a:cxnLst/>
              <a:rect l="l" t="t" r="r" b="b"/>
              <a:pathLst>
                <a:path w="3755194" h="434849">
                  <a:moveTo>
                    <a:pt x="27692" y="0"/>
                  </a:moveTo>
                  <a:lnTo>
                    <a:pt x="3727502" y="0"/>
                  </a:lnTo>
                  <a:cubicBezTo>
                    <a:pt x="3742796" y="0"/>
                    <a:pt x="3755194" y="12398"/>
                    <a:pt x="3755194" y="27692"/>
                  </a:cubicBezTo>
                  <a:lnTo>
                    <a:pt x="3755194" y="407156"/>
                  </a:lnTo>
                  <a:cubicBezTo>
                    <a:pt x="3755194" y="422450"/>
                    <a:pt x="3742796" y="434849"/>
                    <a:pt x="3727502" y="434849"/>
                  </a:cubicBezTo>
                  <a:lnTo>
                    <a:pt x="27692" y="434849"/>
                  </a:lnTo>
                  <a:cubicBezTo>
                    <a:pt x="12398" y="434849"/>
                    <a:pt x="0" y="422450"/>
                    <a:pt x="0" y="407156"/>
                  </a:cubicBezTo>
                  <a:lnTo>
                    <a:pt x="0" y="27692"/>
                  </a:lnTo>
                  <a:cubicBezTo>
                    <a:pt x="0" y="12398"/>
                    <a:pt x="12398" y="0"/>
                    <a:pt x="27692" y="0"/>
                  </a:cubicBezTo>
                  <a:close/>
                </a:path>
              </a:pathLst>
            </a:custGeom>
            <a:solidFill>
              <a:srgbClr val="6AB3F5"/>
            </a:solidFill>
          </p:spPr>
        </p:sp>
        <p:sp>
          <p:nvSpPr>
            <p:cNvPr id="8" name="TextBox 8"/>
            <p:cNvSpPr txBox="1"/>
            <p:nvPr/>
          </p:nvSpPr>
          <p:spPr>
            <a:xfrm>
              <a:off x="0" y="-38100"/>
              <a:ext cx="3755194" cy="47294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939354" y="3671688"/>
            <a:ext cx="12503085" cy="283530"/>
            <a:chOff x="0" y="0"/>
            <a:chExt cx="3292993" cy="74675"/>
          </a:xfrm>
        </p:grpSpPr>
        <p:sp>
          <p:nvSpPr>
            <p:cNvPr id="10" name="Freeform 10"/>
            <p:cNvSpPr/>
            <p:nvPr/>
          </p:nvSpPr>
          <p:spPr>
            <a:xfrm>
              <a:off x="0" y="0"/>
              <a:ext cx="3292994" cy="74675"/>
            </a:xfrm>
            <a:custGeom>
              <a:avLst/>
              <a:gdLst/>
              <a:ahLst/>
              <a:cxnLst/>
              <a:rect l="l" t="t" r="r" b="b"/>
              <a:pathLst>
                <a:path w="3292994" h="74675">
                  <a:moveTo>
                    <a:pt x="31579" y="0"/>
                  </a:moveTo>
                  <a:lnTo>
                    <a:pt x="3261414" y="0"/>
                  </a:lnTo>
                  <a:cubicBezTo>
                    <a:pt x="3278855" y="0"/>
                    <a:pt x="3292994" y="14139"/>
                    <a:pt x="3292994" y="31579"/>
                  </a:cubicBezTo>
                  <a:lnTo>
                    <a:pt x="3292994" y="43095"/>
                  </a:lnTo>
                  <a:cubicBezTo>
                    <a:pt x="3292994" y="51471"/>
                    <a:pt x="3289667" y="59503"/>
                    <a:pt x="3283744" y="65425"/>
                  </a:cubicBezTo>
                  <a:cubicBezTo>
                    <a:pt x="3277822" y="71347"/>
                    <a:pt x="3269790" y="74675"/>
                    <a:pt x="3261414" y="74675"/>
                  </a:cubicBezTo>
                  <a:lnTo>
                    <a:pt x="31579" y="74675"/>
                  </a:lnTo>
                  <a:cubicBezTo>
                    <a:pt x="14139" y="74675"/>
                    <a:pt x="0" y="60536"/>
                    <a:pt x="0" y="43095"/>
                  </a:cubicBezTo>
                  <a:lnTo>
                    <a:pt x="0" y="31579"/>
                  </a:lnTo>
                  <a:cubicBezTo>
                    <a:pt x="0" y="14139"/>
                    <a:pt x="14139" y="0"/>
                    <a:pt x="31579" y="0"/>
                  </a:cubicBezTo>
                  <a:close/>
                </a:path>
              </a:pathLst>
            </a:custGeom>
            <a:solidFill>
              <a:srgbClr val="6AB3F5"/>
            </a:solidFill>
          </p:spPr>
        </p:sp>
        <p:sp>
          <p:nvSpPr>
            <p:cNvPr id="11" name="TextBox 11"/>
            <p:cNvSpPr txBox="1"/>
            <p:nvPr/>
          </p:nvSpPr>
          <p:spPr>
            <a:xfrm>
              <a:off x="0" y="-38100"/>
              <a:ext cx="3292993" cy="1127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4398344" y="2226157"/>
            <a:ext cx="3889656" cy="2593915"/>
          </a:xfrm>
          <a:custGeom>
            <a:avLst/>
            <a:gdLst/>
            <a:ahLst/>
            <a:cxnLst/>
            <a:rect l="l" t="t" r="r" b="b"/>
            <a:pathLst>
              <a:path w="3889656" h="2593915">
                <a:moveTo>
                  <a:pt x="0" y="0"/>
                </a:moveTo>
                <a:lnTo>
                  <a:pt x="3889656" y="0"/>
                </a:lnTo>
                <a:lnTo>
                  <a:pt x="3889656" y="2593915"/>
                </a:lnTo>
                <a:lnTo>
                  <a:pt x="0" y="2593915"/>
                </a:lnTo>
                <a:lnTo>
                  <a:pt x="0" y="0"/>
                </a:lnTo>
                <a:close/>
              </a:path>
            </a:pathLst>
          </a:custGeom>
          <a:blipFill>
            <a:blip r:embed="rId3"/>
            <a:stretch>
              <a:fillRect/>
            </a:stretch>
          </a:blipFill>
        </p:spPr>
      </p:sp>
      <p:sp>
        <p:nvSpPr>
          <p:cNvPr id="13" name="TextBox 13"/>
          <p:cNvSpPr txBox="1"/>
          <p:nvPr/>
        </p:nvSpPr>
        <p:spPr>
          <a:xfrm>
            <a:off x="2345438" y="4260018"/>
            <a:ext cx="13228701" cy="5685836"/>
          </a:xfrm>
          <a:prstGeom prst="rect">
            <a:avLst/>
          </a:prstGeom>
        </p:spPr>
        <p:txBody>
          <a:bodyPr lIns="0" tIns="0" rIns="0" bIns="0" rtlCol="0" anchor="t">
            <a:spAutoFit/>
          </a:bodyPr>
          <a:lstStyle/>
          <a:p>
            <a:pPr algn="l">
              <a:lnSpc>
                <a:spcPts val="11117"/>
              </a:lnSpc>
            </a:pPr>
            <a:r>
              <a:rPr lang="en-US" sz="10199" b="1" dirty="0">
                <a:solidFill>
                  <a:srgbClr val="000000"/>
                </a:solidFill>
                <a:latin typeface="Unna Bold"/>
                <a:ea typeface="Unna Bold"/>
                <a:cs typeface="Unna Bold"/>
                <a:sym typeface="Unna Bold"/>
              </a:rPr>
              <a:t>AWS </a:t>
            </a:r>
            <a:r>
              <a:rPr lang="en-US" sz="10199" b="1" dirty="0" err="1">
                <a:solidFill>
                  <a:srgbClr val="000000"/>
                </a:solidFill>
                <a:latin typeface="Unna Bold"/>
                <a:ea typeface="Unna Bold"/>
                <a:cs typeface="Unna Bold"/>
                <a:sym typeface="Unna Bold"/>
              </a:rPr>
              <a:t>CloudTrail</a:t>
            </a:r>
            <a:r>
              <a:rPr lang="en-US" sz="10199" b="1" dirty="0">
                <a:solidFill>
                  <a:srgbClr val="000000"/>
                </a:solidFill>
                <a:latin typeface="Unna Bold"/>
                <a:ea typeface="Unna Bold"/>
                <a:cs typeface="Unna Bold"/>
                <a:sym typeface="Unna Bold"/>
              </a:rPr>
              <a:t> Log Monitoring: Integrating </a:t>
            </a:r>
            <a:r>
              <a:rPr lang="en-US" sz="10199" b="1" dirty="0" err="1">
                <a:solidFill>
                  <a:srgbClr val="000000"/>
                </a:solidFill>
                <a:latin typeface="Unna Bold"/>
                <a:ea typeface="Unna Bold"/>
                <a:cs typeface="Unna Bold"/>
                <a:sym typeface="Unna Bold"/>
              </a:rPr>
              <a:t>CloudTrail</a:t>
            </a:r>
            <a:r>
              <a:rPr lang="en-US" sz="10199" b="1" dirty="0">
                <a:solidFill>
                  <a:srgbClr val="000000"/>
                </a:solidFill>
                <a:latin typeface="Unna Bold"/>
                <a:ea typeface="Unna Bold"/>
                <a:cs typeface="Unna Bold"/>
                <a:sym typeface="Unna Bold"/>
              </a:rPr>
              <a:t> Logs Into </a:t>
            </a:r>
            <a:r>
              <a:rPr lang="en-US" sz="10199" b="1" dirty="0" err="1">
                <a:solidFill>
                  <a:srgbClr val="000000"/>
                </a:solidFill>
                <a:latin typeface="Unna Bold"/>
                <a:ea typeface="Unna Bold"/>
                <a:cs typeface="Unna Bold"/>
                <a:sym typeface="Unna Bold"/>
              </a:rPr>
              <a:t>CloudWatch</a:t>
            </a:r>
            <a:endParaRPr lang="en-US" sz="10199" b="1" dirty="0">
              <a:solidFill>
                <a:srgbClr val="000000"/>
              </a:solidFill>
              <a:latin typeface="Unna Bold"/>
              <a:ea typeface="Unna Bold"/>
              <a:cs typeface="Unna Bold"/>
              <a:sym typeface="Unna Bold"/>
            </a:endParaRPr>
          </a:p>
        </p:txBody>
      </p:sp>
      <p:sp>
        <p:nvSpPr>
          <p:cNvPr id="14" name="Freeform 14"/>
          <p:cNvSpPr/>
          <p:nvPr/>
        </p:nvSpPr>
        <p:spPr>
          <a:xfrm rot="2474722">
            <a:off x="10497846" y="6868632"/>
            <a:ext cx="3811334" cy="4114800"/>
          </a:xfrm>
          <a:custGeom>
            <a:avLst/>
            <a:gdLst/>
            <a:ahLst/>
            <a:cxnLst/>
            <a:rect l="l" t="t" r="r" b="b"/>
            <a:pathLst>
              <a:path w="3811334" h="4114800">
                <a:moveTo>
                  <a:pt x="0" y="0"/>
                </a:moveTo>
                <a:lnTo>
                  <a:pt x="3811334" y="0"/>
                </a:lnTo>
                <a:lnTo>
                  <a:pt x="381133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TextBox 15"/>
          <p:cNvSpPr txBox="1"/>
          <p:nvPr/>
        </p:nvSpPr>
        <p:spPr>
          <a:xfrm>
            <a:off x="2345438" y="822741"/>
            <a:ext cx="15423741" cy="1174021"/>
          </a:xfrm>
          <a:prstGeom prst="rect">
            <a:avLst/>
          </a:prstGeom>
        </p:spPr>
        <p:txBody>
          <a:bodyPr lIns="0" tIns="0" rIns="0" bIns="0" rtlCol="0" anchor="t">
            <a:spAutoFit/>
          </a:bodyPr>
          <a:lstStyle/>
          <a:p>
            <a:pPr marL="0" lvl="0" indent="0" algn="l">
              <a:lnSpc>
                <a:spcPts val="8454"/>
              </a:lnSpc>
              <a:spcBef>
                <a:spcPct val="0"/>
              </a:spcBef>
            </a:pPr>
            <a:r>
              <a:rPr lang="en-US" sz="9499" b="1" u="none" strike="noStrike">
                <a:solidFill>
                  <a:srgbClr val="000000"/>
                </a:solidFill>
                <a:latin typeface="Unna Bold"/>
                <a:ea typeface="Unna Bold"/>
                <a:cs typeface="Unna Bold"/>
                <a:sym typeface="Unna Bold"/>
              </a:rPr>
              <a:t>CLOUDBOOSTA ACADEMY</a:t>
            </a:r>
          </a:p>
        </p:txBody>
      </p:sp>
      <p:sp>
        <p:nvSpPr>
          <p:cNvPr id="16" name="TextBox 16"/>
          <p:cNvSpPr txBox="1"/>
          <p:nvPr/>
        </p:nvSpPr>
        <p:spPr>
          <a:xfrm>
            <a:off x="2345438" y="2321407"/>
            <a:ext cx="12193844" cy="487313"/>
          </a:xfrm>
          <a:prstGeom prst="rect">
            <a:avLst/>
          </a:prstGeom>
        </p:spPr>
        <p:txBody>
          <a:bodyPr lIns="0" tIns="0" rIns="0" bIns="0" rtlCol="0" anchor="t">
            <a:spAutoFit/>
          </a:bodyPr>
          <a:lstStyle/>
          <a:p>
            <a:pPr marL="0" lvl="0" indent="0" algn="l">
              <a:lnSpc>
                <a:spcPts val="3827"/>
              </a:lnSpc>
              <a:spcBef>
                <a:spcPct val="0"/>
              </a:spcBef>
            </a:pPr>
            <a:r>
              <a:rPr lang="en-US" sz="4300" u="none" strike="noStrike" dirty="0" smtClean="0">
                <a:solidFill>
                  <a:srgbClr val="000000"/>
                </a:solidFill>
                <a:latin typeface="Unna"/>
                <a:ea typeface="Unna"/>
                <a:cs typeface="Unna"/>
                <a:sym typeface="Unna"/>
              </a:rPr>
              <a:t>PROJECT </a:t>
            </a:r>
            <a:r>
              <a:rPr lang="en-US" sz="4300" u="none" strike="noStrike" dirty="0">
                <a:solidFill>
                  <a:srgbClr val="000000"/>
                </a:solidFill>
                <a:latin typeface="Unna"/>
                <a:ea typeface="Unna"/>
                <a:cs typeface="Unna"/>
                <a:sym typeface="Unna"/>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723199"/>
            <a:ext cx="15859281" cy="1866066"/>
          </a:xfrm>
          <a:prstGeom prst="rect">
            <a:avLst/>
          </a:prstGeom>
        </p:spPr>
        <p:txBody>
          <a:bodyPr lIns="0" tIns="0" rIns="0" bIns="0" rtlCol="0" anchor="t">
            <a:spAutoFit/>
          </a:bodyPr>
          <a:lstStyle/>
          <a:p>
            <a:pPr algn="ctr">
              <a:lnSpc>
                <a:spcPts val="13671"/>
              </a:lnSpc>
            </a:pPr>
            <a:r>
              <a:rPr lang="en-US" sz="14700" b="1">
                <a:solidFill>
                  <a:srgbClr val="000000"/>
                </a:solidFill>
                <a:latin typeface="Unna Bold"/>
                <a:ea typeface="Unna Bold"/>
                <a:cs typeface="Unna Bold"/>
                <a:sym typeface="Unna Bold"/>
              </a:rPr>
              <a:t>IMPLEMENTATION</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1699799" y="4086939"/>
            <a:ext cx="907925" cy="0"/>
          </a:xfrm>
          <a:prstGeom prst="line">
            <a:avLst/>
          </a:prstGeom>
          <a:ln w="171450" cap="flat">
            <a:solidFill>
              <a:srgbClr val="000000"/>
            </a:solidFill>
            <a:prstDash val="solid"/>
            <a:headEnd type="none" w="sm" len="sm"/>
            <a:tailEnd type="none" w="sm" len="sm"/>
          </a:ln>
        </p:spPr>
      </p:sp>
      <p:sp>
        <p:nvSpPr>
          <p:cNvPr id="5" name="Freeform 5"/>
          <p:cNvSpPr/>
          <p:nvPr/>
        </p:nvSpPr>
        <p:spPr>
          <a:xfrm>
            <a:off x="1818789" y="4464618"/>
            <a:ext cx="14991407" cy="4310029"/>
          </a:xfrm>
          <a:custGeom>
            <a:avLst/>
            <a:gdLst/>
            <a:ahLst/>
            <a:cxnLst/>
            <a:rect l="l" t="t" r="r" b="b"/>
            <a:pathLst>
              <a:path w="14991407" h="4310029">
                <a:moveTo>
                  <a:pt x="0" y="0"/>
                </a:moveTo>
                <a:lnTo>
                  <a:pt x="14991407" y="0"/>
                </a:lnTo>
                <a:lnTo>
                  <a:pt x="14991407" y="4310029"/>
                </a:lnTo>
                <a:lnTo>
                  <a:pt x="0" y="4310029"/>
                </a:lnTo>
                <a:lnTo>
                  <a:pt x="0" y="0"/>
                </a:lnTo>
                <a:close/>
              </a:path>
            </a:pathLst>
          </a:custGeom>
          <a:blipFill>
            <a:blip r:embed="rId3"/>
            <a:stretch>
              <a:fillRect/>
            </a:stretch>
          </a:blipFill>
        </p:spPr>
      </p:sp>
      <p:sp>
        <p:nvSpPr>
          <p:cNvPr id="6" name="TextBox 6"/>
          <p:cNvSpPr txBox="1"/>
          <p:nvPr/>
        </p:nvSpPr>
        <p:spPr>
          <a:xfrm>
            <a:off x="1028700" y="1313935"/>
            <a:ext cx="15029965" cy="2950658"/>
          </a:xfrm>
          <a:prstGeom prst="rect">
            <a:avLst/>
          </a:prstGeom>
        </p:spPr>
        <p:txBody>
          <a:bodyPr lIns="0" tIns="0" rIns="0" bIns="0" rtlCol="0" anchor="t">
            <a:spAutoFit/>
          </a:bodyPr>
          <a:lstStyle/>
          <a:p>
            <a:pPr marL="677826" lvl="1" indent="-338913" algn="l">
              <a:lnSpc>
                <a:spcPts val="4709"/>
              </a:lnSpc>
              <a:buFont typeface="Arial"/>
              <a:buChar char="•"/>
            </a:pPr>
            <a:r>
              <a:rPr lang="en-US" sz="3139">
                <a:solidFill>
                  <a:srgbClr val="433833"/>
                </a:solidFill>
                <a:latin typeface="Unna"/>
                <a:ea typeface="Unna"/>
                <a:cs typeface="Unna"/>
                <a:sym typeface="Unna"/>
              </a:rPr>
              <a:t>We enabled AWS CloudTrail to log all events (management events) related to the EC2 instance, particularly focusing on instance start and stop operations.</a:t>
            </a:r>
          </a:p>
          <a:p>
            <a:pPr marL="677826" lvl="1" indent="-338913" algn="l">
              <a:lnSpc>
                <a:spcPts val="4709"/>
              </a:lnSpc>
              <a:buFont typeface="Arial"/>
              <a:buChar char="•"/>
            </a:pPr>
            <a:r>
              <a:rPr lang="en-US" sz="3139">
                <a:solidFill>
                  <a:srgbClr val="433833"/>
                </a:solidFill>
                <a:latin typeface="Unna"/>
                <a:ea typeface="Unna"/>
                <a:cs typeface="Unna"/>
                <a:sym typeface="Unna"/>
              </a:rPr>
              <a:t>The logs were configured to be sent to a CloudWatch Log Group for further processing and monitoring.</a:t>
            </a:r>
          </a:p>
          <a:p>
            <a:pPr algn="l">
              <a:lnSpc>
                <a:spcPts val="4709"/>
              </a:lnSpc>
            </a:pPr>
            <a:endParaRPr lang="en-US" sz="3139">
              <a:solidFill>
                <a:srgbClr val="433833"/>
              </a:solidFill>
              <a:latin typeface="Unna"/>
              <a:ea typeface="Unna"/>
              <a:cs typeface="Unna"/>
              <a:sym typeface="Unna"/>
            </a:endParaRPr>
          </a:p>
        </p:txBody>
      </p:sp>
      <p:sp>
        <p:nvSpPr>
          <p:cNvPr id="7" name="TextBox 7"/>
          <p:cNvSpPr txBox="1"/>
          <p:nvPr/>
        </p:nvSpPr>
        <p:spPr>
          <a:xfrm>
            <a:off x="1311078" y="885825"/>
            <a:ext cx="5316048"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1.Creating a Trail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14947" y="1650336"/>
            <a:ext cx="13897658" cy="2420137"/>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We selected the log group from the drop-down, and ran query.</a:t>
            </a:r>
          </a:p>
          <a:p>
            <a:pPr marL="696655" lvl="1" indent="-348327" algn="l">
              <a:lnSpc>
                <a:spcPts val="4840"/>
              </a:lnSpc>
              <a:buFont typeface="Arial"/>
              <a:buChar char="•"/>
            </a:pPr>
            <a:r>
              <a:rPr lang="en-US" sz="3226">
                <a:solidFill>
                  <a:srgbClr val="433833"/>
                </a:solidFill>
                <a:latin typeface="Unna"/>
                <a:ea typeface="Unna"/>
                <a:cs typeface="Unna"/>
                <a:sym typeface="Unna"/>
              </a:rPr>
              <a:t>The query results were used to monitor security incidents and operational issues.</a:t>
            </a:r>
          </a:p>
          <a:p>
            <a:pPr algn="l">
              <a:lnSpc>
                <a:spcPts val="4840"/>
              </a:lnSpc>
            </a:pPr>
            <a:endParaRPr lang="en-US" sz="3226">
              <a:solidFill>
                <a:srgbClr val="433833"/>
              </a:solidFill>
              <a:latin typeface="Unna"/>
              <a:ea typeface="Unna"/>
              <a:cs typeface="Unna"/>
              <a:sym typeface="Unna"/>
            </a:endParaRPr>
          </a:p>
        </p:txBody>
      </p:sp>
      <p:sp>
        <p:nvSpPr>
          <p:cNvPr id="3" name="AutoShape 3"/>
          <p:cNvSpPr/>
          <p:nvPr/>
        </p:nvSpPr>
        <p:spPr>
          <a:xfrm>
            <a:off x="2010526" y="3803773"/>
            <a:ext cx="907925" cy="0"/>
          </a:xfrm>
          <a:prstGeom prst="line">
            <a:avLst/>
          </a:prstGeom>
          <a:ln w="171450" cap="flat">
            <a:solidFill>
              <a:srgbClr val="000000"/>
            </a:solidFill>
            <a:prstDash val="solid"/>
            <a:headEnd type="none" w="sm" len="sm"/>
            <a:tailEnd type="none" w="sm" len="sm"/>
          </a:ln>
        </p:spPr>
      </p:sp>
      <p:sp>
        <p:nvSpPr>
          <p:cNvPr id="4" name="Freeform 4"/>
          <p:cNvSpPr/>
          <p:nvPr/>
        </p:nvSpPr>
        <p:spPr>
          <a:xfrm>
            <a:off x="2010526" y="4070473"/>
            <a:ext cx="11422963" cy="5280206"/>
          </a:xfrm>
          <a:custGeom>
            <a:avLst/>
            <a:gdLst/>
            <a:ahLst/>
            <a:cxnLst/>
            <a:rect l="l" t="t" r="r" b="b"/>
            <a:pathLst>
              <a:path w="11422963" h="5280206">
                <a:moveTo>
                  <a:pt x="0" y="0"/>
                </a:moveTo>
                <a:lnTo>
                  <a:pt x="11422963" y="0"/>
                </a:lnTo>
                <a:lnTo>
                  <a:pt x="11422963" y="5280206"/>
                </a:lnTo>
                <a:lnTo>
                  <a:pt x="0" y="5280206"/>
                </a:lnTo>
                <a:lnTo>
                  <a:pt x="0" y="0"/>
                </a:lnTo>
                <a:close/>
              </a:path>
            </a:pathLst>
          </a:custGeom>
          <a:blipFill>
            <a:blip r:embed="rId2"/>
            <a:stretch>
              <a:fillRect/>
            </a:stretch>
          </a:blipFill>
        </p:spPr>
      </p:sp>
      <p:sp>
        <p:nvSpPr>
          <p:cNvPr id="5" name="TextBox 5"/>
          <p:cNvSpPr txBox="1"/>
          <p:nvPr/>
        </p:nvSpPr>
        <p:spPr>
          <a:xfrm>
            <a:off x="1766752" y="1078226"/>
            <a:ext cx="10647590"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2.Using CloudWatch Log Insights</a:t>
            </a:r>
          </a:p>
        </p:txBody>
      </p:sp>
      <p:sp>
        <p:nvSpPr>
          <p:cNvPr id="6" name="AutoShape 6"/>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7" name="Freeform 7"/>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25851" y="4382971"/>
            <a:ext cx="12986475" cy="5688456"/>
          </a:xfrm>
          <a:custGeom>
            <a:avLst/>
            <a:gdLst/>
            <a:ahLst/>
            <a:cxnLst/>
            <a:rect l="l" t="t" r="r" b="b"/>
            <a:pathLst>
              <a:path w="12986475" h="5688456">
                <a:moveTo>
                  <a:pt x="0" y="0"/>
                </a:moveTo>
                <a:lnTo>
                  <a:pt x="12986475" y="0"/>
                </a:lnTo>
                <a:lnTo>
                  <a:pt x="12986475" y="5688456"/>
                </a:lnTo>
                <a:lnTo>
                  <a:pt x="0" y="5688456"/>
                </a:lnTo>
                <a:lnTo>
                  <a:pt x="0" y="0"/>
                </a:lnTo>
                <a:close/>
              </a:path>
            </a:pathLst>
          </a:custGeom>
          <a:blipFill>
            <a:blip r:embed="rId2"/>
            <a:stretch>
              <a:fillRect/>
            </a:stretch>
          </a:blipFill>
        </p:spPr>
      </p:sp>
      <p:sp>
        <p:nvSpPr>
          <p:cNvPr id="3" name="TextBox 3"/>
          <p:cNvSpPr txBox="1"/>
          <p:nvPr/>
        </p:nvSpPr>
        <p:spPr>
          <a:xfrm>
            <a:off x="1353162" y="448904"/>
            <a:ext cx="12859848"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3.Creating Metric Filters for Log Groups in CloudWatch</a:t>
            </a:r>
          </a:p>
        </p:txBody>
      </p:sp>
      <p:sp>
        <p:nvSpPr>
          <p:cNvPr id="4" name="TextBox 4"/>
          <p:cNvSpPr txBox="1"/>
          <p:nvPr/>
        </p:nvSpPr>
        <p:spPr>
          <a:xfrm>
            <a:off x="1353162" y="1106714"/>
            <a:ext cx="15581676" cy="302983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We navigated to the Log Group where CloudTrail logs are stored.</a:t>
            </a:r>
          </a:p>
          <a:p>
            <a:pPr marL="696655" lvl="1" indent="-348327" algn="l">
              <a:lnSpc>
                <a:spcPts val="4840"/>
              </a:lnSpc>
              <a:buFont typeface="Arial"/>
              <a:buChar char="•"/>
            </a:pPr>
            <a:r>
              <a:rPr lang="en-US" sz="3226">
                <a:solidFill>
                  <a:srgbClr val="433833"/>
                </a:solidFill>
                <a:latin typeface="Unna"/>
                <a:ea typeface="Unna"/>
                <a:cs typeface="Unna"/>
                <a:sym typeface="Unna"/>
              </a:rPr>
              <a:t>A Metric Filter was created using the following pattern to detect EC2 stop events:{ $.eventName = "StopInstances" }</a:t>
            </a:r>
          </a:p>
          <a:p>
            <a:pPr marL="696655" lvl="1" indent="-348327" algn="l">
              <a:lnSpc>
                <a:spcPts val="4840"/>
              </a:lnSpc>
              <a:buFont typeface="Arial"/>
              <a:buChar char="•"/>
            </a:pPr>
            <a:r>
              <a:rPr lang="en-US" sz="3226">
                <a:solidFill>
                  <a:srgbClr val="433833"/>
                </a:solidFill>
                <a:latin typeface="Unna"/>
                <a:ea typeface="Unna"/>
                <a:cs typeface="Unna"/>
                <a:sym typeface="Unna"/>
              </a:rPr>
              <a:t>This Metric Filter converts each </a:t>
            </a:r>
            <a:r>
              <a:rPr lang="en-US" sz="3226" b="1">
                <a:solidFill>
                  <a:srgbClr val="433833"/>
                </a:solidFill>
                <a:latin typeface="Unna Bold"/>
                <a:ea typeface="Unna Bold"/>
                <a:cs typeface="Unna Bold"/>
                <a:sym typeface="Unna Bold"/>
              </a:rPr>
              <a:t>StopInstances</a:t>
            </a:r>
            <a:r>
              <a:rPr lang="en-US" sz="3226">
                <a:solidFill>
                  <a:srgbClr val="433833"/>
                </a:solidFill>
                <a:latin typeface="Unna"/>
                <a:ea typeface="Unna"/>
                <a:cs typeface="Unna"/>
                <a:sym typeface="Unna"/>
              </a:rPr>
              <a:t> event from the CloudTrail logs into a custom metric that can be tracked over time.</a:t>
            </a:r>
          </a:p>
        </p:txBody>
      </p:sp>
      <p:sp>
        <p:nvSpPr>
          <p:cNvPr id="5" name="AutoShape 5"/>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6" name="Freeform 6"/>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3"/>
            <a:stretch>
              <a:fillRect/>
            </a:stretch>
          </a:blipFill>
        </p:spPr>
      </p:sp>
      <p:sp>
        <p:nvSpPr>
          <p:cNvPr id="7" name="AutoShape 7"/>
          <p:cNvSpPr/>
          <p:nvPr/>
        </p:nvSpPr>
        <p:spPr>
          <a:xfrm>
            <a:off x="2010526" y="4193700"/>
            <a:ext cx="907925" cy="0"/>
          </a:xfrm>
          <a:prstGeom prst="line">
            <a:avLst/>
          </a:prstGeom>
          <a:ln w="171450" cap="flat">
            <a:solidFill>
              <a:srgbClr val="00000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457325" y="4558798"/>
            <a:ext cx="15319205" cy="3365048"/>
          </a:xfrm>
          <a:custGeom>
            <a:avLst/>
            <a:gdLst/>
            <a:ahLst/>
            <a:cxnLst/>
            <a:rect l="l" t="t" r="r" b="b"/>
            <a:pathLst>
              <a:path w="15319205" h="3365048">
                <a:moveTo>
                  <a:pt x="0" y="0"/>
                </a:moveTo>
                <a:lnTo>
                  <a:pt x="15319205" y="0"/>
                </a:lnTo>
                <a:lnTo>
                  <a:pt x="15319205" y="3365048"/>
                </a:lnTo>
                <a:lnTo>
                  <a:pt x="0" y="3365048"/>
                </a:lnTo>
                <a:lnTo>
                  <a:pt x="0" y="0"/>
                </a:lnTo>
                <a:close/>
              </a:path>
            </a:pathLst>
          </a:custGeom>
          <a:blipFill>
            <a:blip r:embed="rId3"/>
            <a:stretch>
              <a:fillRect/>
            </a:stretch>
          </a:blipFill>
        </p:spPr>
      </p:sp>
      <p:sp>
        <p:nvSpPr>
          <p:cNvPr id="5" name="TextBox 5"/>
          <p:cNvSpPr txBox="1"/>
          <p:nvPr/>
        </p:nvSpPr>
        <p:spPr>
          <a:xfrm>
            <a:off x="733138" y="1290677"/>
            <a:ext cx="16043392" cy="302983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The alarm was configured to trigger if the custom metric (tracking stop events) detected more than one stop in a specified period (5 minutes).</a:t>
            </a:r>
          </a:p>
          <a:p>
            <a:pPr marL="696655" lvl="1" indent="-348327" algn="l">
              <a:lnSpc>
                <a:spcPts val="4840"/>
              </a:lnSpc>
              <a:buFont typeface="Arial"/>
              <a:buChar char="•"/>
            </a:pPr>
            <a:r>
              <a:rPr lang="en-US" sz="3226">
                <a:solidFill>
                  <a:srgbClr val="433833"/>
                </a:solidFill>
                <a:latin typeface="Unna"/>
                <a:ea typeface="Unna"/>
                <a:cs typeface="Unna"/>
                <a:sym typeface="Unna"/>
              </a:rPr>
              <a:t>The alarm sent notifications via Amazon SNS to alert the team when the EC2 instance was stopped multiple times.</a:t>
            </a:r>
          </a:p>
          <a:p>
            <a:pPr algn="l">
              <a:lnSpc>
                <a:spcPts val="4840"/>
              </a:lnSpc>
            </a:pPr>
            <a:endParaRPr lang="en-US" sz="3226">
              <a:solidFill>
                <a:srgbClr val="433833"/>
              </a:solidFill>
              <a:latin typeface="Unna"/>
              <a:ea typeface="Unna"/>
              <a:cs typeface="Unna"/>
              <a:sym typeface="Unna"/>
            </a:endParaRPr>
          </a:p>
        </p:txBody>
      </p:sp>
      <p:sp>
        <p:nvSpPr>
          <p:cNvPr id="6" name="TextBox 6"/>
          <p:cNvSpPr txBox="1"/>
          <p:nvPr/>
        </p:nvSpPr>
        <p:spPr>
          <a:xfrm>
            <a:off x="1457325" y="532790"/>
            <a:ext cx="5979725"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4.Creating an Alarm</a:t>
            </a:r>
          </a:p>
        </p:txBody>
      </p:sp>
      <p:sp>
        <p:nvSpPr>
          <p:cNvPr id="7" name="AutoShape 7"/>
          <p:cNvSpPr/>
          <p:nvPr/>
        </p:nvSpPr>
        <p:spPr>
          <a:xfrm>
            <a:off x="1447800" y="4193700"/>
            <a:ext cx="907925" cy="0"/>
          </a:xfrm>
          <a:prstGeom prst="line">
            <a:avLst/>
          </a:prstGeom>
          <a:ln w="171450" cap="flat">
            <a:solidFill>
              <a:srgbClr val="0000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939" y="3994707"/>
            <a:ext cx="13727727" cy="5726488"/>
          </a:xfrm>
          <a:custGeom>
            <a:avLst/>
            <a:gdLst/>
            <a:ahLst/>
            <a:cxnLst/>
            <a:rect l="l" t="t" r="r" b="b"/>
            <a:pathLst>
              <a:path w="13727727" h="5726488">
                <a:moveTo>
                  <a:pt x="0" y="0"/>
                </a:moveTo>
                <a:lnTo>
                  <a:pt x="13727727" y="0"/>
                </a:lnTo>
                <a:lnTo>
                  <a:pt x="13727727" y="5726487"/>
                </a:lnTo>
                <a:lnTo>
                  <a:pt x="0" y="5726487"/>
                </a:lnTo>
                <a:lnTo>
                  <a:pt x="0" y="0"/>
                </a:lnTo>
                <a:close/>
              </a:path>
            </a:pathLst>
          </a:custGeom>
          <a:blipFill>
            <a:blip r:embed="rId2"/>
            <a:stretch>
              <a:fillRect/>
            </a:stretch>
          </a:blipFill>
        </p:spPr>
      </p:sp>
      <p:sp>
        <p:nvSpPr>
          <p:cNvPr id="3" name="TextBox 3"/>
          <p:cNvSpPr txBox="1"/>
          <p:nvPr/>
        </p:nvSpPr>
        <p:spPr>
          <a:xfrm>
            <a:off x="1028700" y="1743665"/>
            <a:ext cx="16230600" cy="181063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An SNS topic was created, and email addresses of administrators were subscribed to this topic.</a:t>
            </a:r>
          </a:p>
          <a:p>
            <a:pPr marL="696655" lvl="1" indent="-348327" algn="l">
              <a:lnSpc>
                <a:spcPts val="4840"/>
              </a:lnSpc>
              <a:buFont typeface="Arial"/>
              <a:buChar char="•"/>
            </a:pPr>
            <a:r>
              <a:rPr lang="en-US" sz="3226">
                <a:solidFill>
                  <a:srgbClr val="433833"/>
                </a:solidFill>
                <a:latin typeface="Unna"/>
                <a:ea typeface="Unna"/>
                <a:cs typeface="Unna"/>
                <a:sym typeface="Unna"/>
              </a:rPr>
              <a:t>When the CloudWatch Alarm was triggered (due to repeated EC2 stop events), SNS sent an email notification to alert the team. This allowed immediate intervention.</a:t>
            </a:r>
          </a:p>
        </p:txBody>
      </p:sp>
      <p:sp>
        <p:nvSpPr>
          <p:cNvPr id="4" name="TextBox 4"/>
          <p:cNvSpPr txBox="1"/>
          <p:nvPr/>
        </p:nvSpPr>
        <p:spPr>
          <a:xfrm>
            <a:off x="1570689" y="1057275"/>
            <a:ext cx="597721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5.Amazon SNS for Notifications</a:t>
            </a:r>
          </a:p>
        </p:txBody>
      </p:sp>
      <p:sp>
        <p:nvSpPr>
          <p:cNvPr id="5" name="AutoShape 5"/>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6" name="Freeform 6"/>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3"/>
            <a:stretch>
              <a:fillRect/>
            </a:stretch>
          </a:blipFill>
        </p:spPr>
      </p:sp>
      <p:sp>
        <p:nvSpPr>
          <p:cNvPr id="7" name="AutoShape 7"/>
          <p:cNvSpPr/>
          <p:nvPr/>
        </p:nvSpPr>
        <p:spPr>
          <a:xfrm>
            <a:off x="1715251" y="3899457"/>
            <a:ext cx="907925" cy="0"/>
          </a:xfrm>
          <a:prstGeom prst="line">
            <a:avLst/>
          </a:prstGeom>
          <a:ln w="171450" cap="flat">
            <a:solidFill>
              <a:srgbClr val="00000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435869" y="3493496"/>
            <a:ext cx="14001280" cy="2770192"/>
          </a:xfrm>
          <a:custGeom>
            <a:avLst/>
            <a:gdLst/>
            <a:ahLst/>
            <a:cxnLst/>
            <a:rect l="l" t="t" r="r" b="b"/>
            <a:pathLst>
              <a:path w="14001280" h="2770192">
                <a:moveTo>
                  <a:pt x="0" y="0"/>
                </a:moveTo>
                <a:lnTo>
                  <a:pt x="14001281" y="0"/>
                </a:lnTo>
                <a:lnTo>
                  <a:pt x="14001281" y="2770192"/>
                </a:lnTo>
                <a:lnTo>
                  <a:pt x="0" y="2770192"/>
                </a:lnTo>
                <a:lnTo>
                  <a:pt x="0" y="0"/>
                </a:lnTo>
                <a:close/>
              </a:path>
            </a:pathLst>
          </a:custGeom>
          <a:blipFill>
            <a:blip r:embed="rId3"/>
            <a:stretch>
              <a:fillRect/>
            </a:stretch>
          </a:blipFill>
        </p:spPr>
      </p:sp>
      <p:sp>
        <p:nvSpPr>
          <p:cNvPr id="5" name="TextBox 5"/>
          <p:cNvSpPr txBox="1"/>
          <p:nvPr/>
        </p:nvSpPr>
        <p:spPr>
          <a:xfrm>
            <a:off x="807796" y="1197085"/>
            <a:ext cx="15753175" cy="242023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The EC2 instance was first started and allowed to run.</a:t>
            </a:r>
          </a:p>
          <a:p>
            <a:pPr marL="696655" lvl="1" indent="-348327" algn="l">
              <a:lnSpc>
                <a:spcPts val="4840"/>
              </a:lnSpc>
              <a:buFont typeface="Arial"/>
              <a:buChar char="•"/>
            </a:pPr>
            <a:r>
              <a:rPr lang="en-US" sz="3226">
                <a:solidFill>
                  <a:srgbClr val="433833"/>
                </a:solidFill>
                <a:latin typeface="Unna"/>
                <a:ea typeface="Unna"/>
                <a:cs typeface="Unna"/>
                <a:sym typeface="Unna"/>
              </a:rPr>
              <a:t>Then, we manually stopped and restarted the EC2 instance two times to trigger the CloudWatch Alarm.</a:t>
            </a:r>
          </a:p>
          <a:p>
            <a:pPr algn="l">
              <a:lnSpc>
                <a:spcPts val="4840"/>
              </a:lnSpc>
            </a:pPr>
            <a:endParaRPr lang="en-US" sz="3226">
              <a:solidFill>
                <a:srgbClr val="433833"/>
              </a:solidFill>
              <a:latin typeface="Unna"/>
              <a:ea typeface="Unna"/>
              <a:cs typeface="Unna"/>
              <a:sym typeface="Unna"/>
            </a:endParaRPr>
          </a:p>
        </p:txBody>
      </p:sp>
      <p:sp>
        <p:nvSpPr>
          <p:cNvPr id="6" name="AutoShape 6"/>
          <p:cNvSpPr/>
          <p:nvPr/>
        </p:nvSpPr>
        <p:spPr>
          <a:xfrm flipV="1">
            <a:off x="1464444" y="3252617"/>
            <a:ext cx="1006565" cy="0"/>
          </a:xfrm>
          <a:prstGeom prst="line">
            <a:avLst/>
          </a:prstGeom>
          <a:ln w="190500" cap="flat">
            <a:solidFill>
              <a:srgbClr val="000000"/>
            </a:solidFill>
            <a:prstDash val="solid"/>
            <a:headEnd type="none" w="sm" len="sm"/>
            <a:tailEnd type="none" w="sm" len="sm"/>
          </a:ln>
        </p:spPr>
      </p:sp>
      <p:sp>
        <p:nvSpPr>
          <p:cNvPr id="7" name="Freeform 7"/>
          <p:cNvSpPr/>
          <p:nvPr/>
        </p:nvSpPr>
        <p:spPr>
          <a:xfrm>
            <a:off x="1688040" y="6722473"/>
            <a:ext cx="12566927" cy="3136891"/>
          </a:xfrm>
          <a:custGeom>
            <a:avLst/>
            <a:gdLst/>
            <a:ahLst/>
            <a:cxnLst/>
            <a:rect l="l" t="t" r="r" b="b"/>
            <a:pathLst>
              <a:path w="12566927" h="3136891">
                <a:moveTo>
                  <a:pt x="0" y="0"/>
                </a:moveTo>
                <a:lnTo>
                  <a:pt x="12566927" y="0"/>
                </a:lnTo>
                <a:lnTo>
                  <a:pt x="12566927" y="3136891"/>
                </a:lnTo>
                <a:lnTo>
                  <a:pt x="0" y="3136891"/>
                </a:lnTo>
                <a:lnTo>
                  <a:pt x="0" y="0"/>
                </a:lnTo>
                <a:close/>
              </a:path>
            </a:pathLst>
          </a:custGeom>
          <a:blipFill>
            <a:blip r:embed="rId4"/>
            <a:stretch>
              <a:fillRect/>
            </a:stretch>
          </a:blipFill>
        </p:spPr>
      </p:sp>
      <p:sp>
        <p:nvSpPr>
          <p:cNvPr id="8" name="TextBox 8"/>
          <p:cNvSpPr txBox="1"/>
          <p:nvPr/>
        </p:nvSpPr>
        <p:spPr>
          <a:xfrm>
            <a:off x="1311078" y="596081"/>
            <a:ext cx="9563584"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6.Creating an EC2 Instance to Trigger the Alarm</a:t>
            </a:r>
          </a:p>
        </p:txBody>
      </p:sp>
      <p:sp>
        <p:nvSpPr>
          <p:cNvPr id="9" name="AutoShape 9"/>
          <p:cNvSpPr/>
          <p:nvPr/>
        </p:nvSpPr>
        <p:spPr>
          <a:xfrm flipV="1">
            <a:off x="1640415" y="6511338"/>
            <a:ext cx="1006565" cy="0"/>
          </a:xfrm>
          <a:prstGeom prst="line">
            <a:avLst/>
          </a:prstGeom>
          <a:ln w="190500" cap="flat">
            <a:solidFill>
              <a:srgbClr val="000000"/>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687334" y="4235522"/>
            <a:ext cx="14026874" cy="2962665"/>
          </a:xfrm>
          <a:custGeom>
            <a:avLst/>
            <a:gdLst/>
            <a:ahLst/>
            <a:cxnLst/>
            <a:rect l="l" t="t" r="r" b="b"/>
            <a:pathLst>
              <a:path w="14026874" h="2962665">
                <a:moveTo>
                  <a:pt x="0" y="0"/>
                </a:moveTo>
                <a:lnTo>
                  <a:pt x="14026873" y="0"/>
                </a:lnTo>
                <a:lnTo>
                  <a:pt x="14026873" y="2962666"/>
                </a:lnTo>
                <a:lnTo>
                  <a:pt x="0" y="2962666"/>
                </a:lnTo>
                <a:lnTo>
                  <a:pt x="0" y="0"/>
                </a:lnTo>
                <a:close/>
              </a:path>
            </a:pathLst>
          </a:custGeom>
          <a:blipFill>
            <a:blip r:embed="rId3"/>
            <a:stretch>
              <a:fillRect/>
            </a:stretch>
          </a:blipFill>
        </p:spPr>
      </p:sp>
      <p:sp>
        <p:nvSpPr>
          <p:cNvPr id="5" name="AutoShape 5"/>
          <p:cNvSpPr/>
          <p:nvPr/>
        </p:nvSpPr>
        <p:spPr>
          <a:xfrm>
            <a:off x="1715251" y="4033417"/>
            <a:ext cx="907925" cy="0"/>
          </a:xfrm>
          <a:prstGeom prst="line">
            <a:avLst/>
          </a:prstGeom>
          <a:ln w="171450" cap="flat">
            <a:solidFill>
              <a:srgbClr val="000000"/>
            </a:solidFill>
            <a:prstDash val="solid"/>
            <a:headEnd type="none" w="sm" len="sm"/>
            <a:tailEnd type="none" w="sm" len="sm"/>
          </a:ln>
        </p:spPr>
      </p:sp>
      <p:sp>
        <p:nvSpPr>
          <p:cNvPr id="6" name="TextBox 6"/>
          <p:cNvSpPr txBox="1"/>
          <p:nvPr/>
        </p:nvSpPr>
        <p:spPr>
          <a:xfrm>
            <a:off x="1028700" y="1448410"/>
            <a:ext cx="16717471" cy="18105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The custom metric (tracking EC2 stops) exceeded the threshold (more than one stop), which activated the alarm.</a:t>
            </a:r>
          </a:p>
          <a:p>
            <a:pPr algn="l">
              <a:lnSpc>
                <a:spcPts val="4840"/>
              </a:lnSpc>
            </a:pPr>
            <a:endParaRPr lang="en-US" sz="3226">
              <a:solidFill>
                <a:srgbClr val="433833"/>
              </a:solidFill>
              <a:latin typeface="Unna"/>
              <a:ea typeface="Unna"/>
              <a:cs typeface="Unna"/>
              <a:sym typeface="Unna"/>
            </a:endParaRPr>
          </a:p>
        </p:txBody>
      </p:sp>
      <p:sp>
        <p:nvSpPr>
          <p:cNvPr id="7" name="TextBox 7"/>
          <p:cNvSpPr txBox="1"/>
          <p:nvPr/>
        </p:nvSpPr>
        <p:spPr>
          <a:xfrm>
            <a:off x="1311078" y="1057275"/>
            <a:ext cx="8963760"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7.Alarm and Notifications (In Alarm)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1687334" y="3140088"/>
            <a:ext cx="907925" cy="0"/>
          </a:xfrm>
          <a:prstGeom prst="line">
            <a:avLst/>
          </a:prstGeom>
          <a:ln w="171450" cap="flat">
            <a:solidFill>
              <a:srgbClr val="000000"/>
            </a:solidFill>
            <a:prstDash val="solid"/>
            <a:headEnd type="none" w="sm" len="sm"/>
            <a:tailEnd type="none" w="sm" len="sm"/>
          </a:ln>
        </p:spPr>
      </p:sp>
      <p:sp>
        <p:nvSpPr>
          <p:cNvPr id="5" name="Freeform 5"/>
          <p:cNvSpPr/>
          <p:nvPr/>
        </p:nvSpPr>
        <p:spPr>
          <a:xfrm>
            <a:off x="1687334" y="3540138"/>
            <a:ext cx="14467364" cy="5686394"/>
          </a:xfrm>
          <a:custGeom>
            <a:avLst/>
            <a:gdLst/>
            <a:ahLst/>
            <a:cxnLst/>
            <a:rect l="l" t="t" r="r" b="b"/>
            <a:pathLst>
              <a:path w="14467364" h="5686394">
                <a:moveTo>
                  <a:pt x="0" y="0"/>
                </a:moveTo>
                <a:lnTo>
                  <a:pt x="14467364" y="0"/>
                </a:lnTo>
                <a:lnTo>
                  <a:pt x="14467364" y="5686393"/>
                </a:lnTo>
                <a:lnTo>
                  <a:pt x="0" y="5686393"/>
                </a:lnTo>
                <a:lnTo>
                  <a:pt x="0" y="0"/>
                </a:lnTo>
                <a:close/>
              </a:path>
            </a:pathLst>
          </a:custGeom>
          <a:blipFill>
            <a:blip r:embed="rId3"/>
            <a:stretch>
              <a:fillRect/>
            </a:stretch>
          </a:blipFill>
        </p:spPr>
      </p:sp>
      <p:sp>
        <p:nvSpPr>
          <p:cNvPr id="6" name="TextBox 6"/>
          <p:cNvSpPr txBox="1"/>
          <p:nvPr/>
        </p:nvSpPr>
        <p:spPr>
          <a:xfrm>
            <a:off x="1028700" y="1758126"/>
            <a:ext cx="16717471" cy="120098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The alarm sent an email notification to administrators via SNS, informing them of the repeated EC2 stops.</a:t>
            </a:r>
          </a:p>
        </p:txBody>
      </p:sp>
      <p:sp>
        <p:nvSpPr>
          <p:cNvPr id="7" name="TextBox 7"/>
          <p:cNvSpPr txBox="1"/>
          <p:nvPr/>
        </p:nvSpPr>
        <p:spPr>
          <a:xfrm>
            <a:off x="1311078" y="1057275"/>
            <a:ext cx="7193954"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7.Alarm and Notifications (Email)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0184" y="4799096"/>
            <a:ext cx="12572916" cy="5334550"/>
          </a:xfrm>
          <a:custGeom>
            <a:avLst/>
            <a:gdLst/>
            <a:ahLst/>
            <a:cxnLst/>
            <a:rect l="l" t="t" r="r" b="b"/>
            <a:pathLst>
              <a:path w="12572916" h="5334550">
                <a:moveTo>
                  <a:pt x="0" y="0"/>
                </a:moveTo>
                <a:lnTo>
                  <a:pt x="12572916" y="0"/>
                </a:lnTo>
                <a:lnTo>
                  <a:pt x="12572916" y="5334550"/>
                </a:lnTo>
                <a:lnTo>
                  <a:pt x="0" y="5334550"/>
                </a:lnTo>
                <a:lnTo>
                  <a:pt x="0" y="0"/>
                </a:lnTo>
                <a:close/>
              </a:path>
            </a:pathLst>
          </a:custGeom>
          <a:blipFill>
            <a:blip r:embed="rId2"/>
            <a:stretch>
              <a:fillRect/>
            </a:stretch>
          </a:blipFill>
        </p:spPr>
      </p:sp>
      <p:sp>
        <p:nvSpPr>
          <p:cNvPr id="3" name="TextBox 3"/>
          <p:cNvSpPr txBox="1"/>
          <p:nvPr/>
        </p:nvSpPr>
        <p:spPr>
          <a:xfrm>
            <a:off x="1028700" y="711305"/>
            <a:ext cx="16818229" cy="42488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We went to Log Groups and selected the concerned log group.</a:t>
            </a:r>
          </a:p>
          <a:p>
            <a:pPr marL="696655" lvl="1" indent="-348327" algn="l">
              <a:lnSpc>
                <a:spcPts val="4840"/>
              </a:lnSpc>
              <a:buFont typeface="Arial"/>
              <a:buChar char="•"/>
            </a:pPr>
            <a:r>
              <a:rPr lang="en-US" sz="3226">
                <a:solidFill>
                  <a:srgbClr val="433833"/>
                </a:solidFill>
                <a:latin typeface="Unna"/>
                <a:ea typeface="Unna"/>
                <a:cs typeface="Unna"/>
                <a:sym typeface="Unna"/>
              </a:rPr>
              <a:t>Under Actions, we selected Anomaly Detection and clicked on Configure.</a:t>
            </a:r>
          </a:p>
          <a:p>
            <a:pPr marL="696655" lvl="1" indent="-348327" algn="l">
              <a:lnSpc>
                <a:spcPts val="4840"/>
              </a:lnSpc>
              <a:buFont typeface="Arial"/>
              <a:buChar char="•"/>
            </a:pPr>
            <a:r>
              <a:rPr lang="en-US" sz="3226">
                <a:solidFill>
                  <a:srgbClr val="433833"/>
                </a:solidFill>
                <a:latin typeface="Unna"/>
                <a:ea typeface="Unna"/>
                <a:cs typeface="Unna"/>
                <a:sym typeface="Unna"/>
              </a:rPr>
              <a:t>Anomaly detection sensitivity can be adjusted based on historical data to ensure that unusual patterns in EC2 stops would be detected automatically.</a:t>
            </a:r>
          </a:p>
          <a:p>
            <a:pPr marL="696655" lvl="1" indent="-348327" algn="l">
              <a:lnSpc>
                <a:spcPts val="4840"/>
              </a:lnSpc>
              <a:buFont typeface="Arial"/>
              <a:buChar char="•"/>
            </a:pPr>
            <a:r>
              <a:rPr lang="en-US" sz="3226">
                <a:solidFill>
                  <a:srgbClr val="433833"/>
                </a:solidFill>
                <a:latin typeface="Unna"/>
                <a:ea typeface="Unna"/>
                <a:cs typeface="Unna"/>
                <a:sym typeface="Unna"/>
              </a:rPr>
              <a:t>This added another layer of monitoring, using machine learning to detect unexpected behavior in instance stops.</a:t>
            </a:r>
          </a:p>
          <a:p>
            <a:pPr algn="l">
              <a:lnSpc>
                <a:spcPts val="4840"/>
              </a:lnSpc>
            </a:pPr>
            <a:endParaRPr lang="en-US" sz="3226">
              <a:solidFill>
                <a:srgbClr val="433833"/>
              </a:solidFill>
              <a:latin typeface="Unna"/>
              <a:ea typeface="Unna"/>
              <a:cs typeface="Unna"/>
              <a:sym typeface="Unna"/>
            </a:endParaRPr>
          </a:p>
        </p:txBody>
      </p:sp>
      <p:sp>
        <p:nvSpPr>
          <p:cNvPr id="4" name="TextBox 4"/>
          <p:cNvSpPr txBox="1"/>
          <p:nvPr/>
        </p:nvSpPr>
        <p:spPr>
          <a:xfrm>
            <a:off x="1332105" y="234445"/>
            <a:ext cx="10897971"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8.Setting Up CloudWatch Metric Anomaly Detection</a:t>
            </a:r>
          </a:p>
        </p:txBody>
      </p:sp>
      <p:sp>
        <p:nvSpPr>
          <p:cNvPr id="5" name="AutoShape 5"/>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6" name="Freeform 6"/>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3"/>
            <a:stretch>
              <a:fillRect/>
            </a:stretch>
          </a:blipFill>
        </p:spPr>
      </p:sp>
      <p:sp>
        <p:nvSpPr>
          <p:cNvPr id="7" name="AutoShape 7"/>
          <p:cNvSpPr/>
          <p:nvPr/>
        </p:nvSpPr>
        <p:spPr>
          <a:xfrm>
            <a:off x="1734959" y="4502163"/>
            <a:ext cx="907925" cy="0"/>
          </a:xfrm>
          <a:prstGeom prst="line">
            <a:avLst/>
          </a:prstGeom>
          <a:ln w="171450"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13055" y="1598091"/>
            <a:ext cx="808038" cy="8080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7113055" y="2715856"/>
            <a:ext cx="808038" cy="80803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id="7" name="TextBox 7"/>
            <p:cNvSpPr txBox="1"/>
            <p:nvPr/>
          </p:nvSpPr>
          <p:spPr>
            <a:xfrm>
              <a:off x="76200" y="9525"/>
              <a:ext cx="660400" cy="727075"/>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7113055" y="3705197"/>
            <a:ext cx="808038" cy="8080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7113055" y="4760886"/>
            <a:ext cx="808038" cy="8080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7113055" y="6824069"/>
            <a:ext cx="808038" cy="80803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7210572" y="1718869"/>
            <a:ext cx="593954" cy="609550"/>
          </a:xfrm>
          <a:prstGeom prst="rect">
            <a:avLst/>
          </a:prstGeom>
        </p:spPr>
        <p:txBody>
          <a:bodyPr lIns="0" tIns="0" rIns="0" bIns="0" rtlCol="0" anchor="t">
            <a:spAutoFit/>
          </a:bodyPr>
          <a:lstStyle/>
          <a:p>
            <a:pPr algn="ctr">
              <a:lnSpc>
                <a:spcPts val="4799"/>
              </a:lnSpc>
              <a:spcBef>
                <a:spcPct val="0"/>
              </a:spcBef>
            </a:pPr>
            <a:r>
              <a:rPr lang="en-US" sz="3999" b="1" dirty="0" smtClean="0">
                <a:solidFill>
                  <a:srgbClr val="FFFFFF"/>
                </a:solidFill>
                <a:latin typeface="Unna Bold"/>
                <a:ea typeface="Unna Bold"/>
                <a:cs typeface="Unna Bold"/>
                <a:sym typeface="Unna Bold"/>
              </a:rPr>
              <a:t>3</a:t>
            </a:r>
            <a:endParaRPr lang="en-US" sz="3999" b="1" dirty="0">
              <a:solidFill>
                <a:srgbClr val="FFFFFF"/>
              </a:solidFill>
              <a:latin typeface="Unna Bold"/>
              <a:ea typeface="Unna Bold"/>
              <a:cs typeface="Unna Bold"/>
              <a:sym typeface="Unna Bold"/>
            </a:endParaRPr>
          </a:p>
        </p:txBody>
      </p:sp>
      <p:sp>
        <p:nvSpPr>
          <p:cNvPr id="18" name="TextBox 18"/>
          <p:cNvSpPr txBox="1"/>
          <p:nvPr/>
        </p:nvSpPr>
        <p:spPr>
          <a:xfrm>
            <a:off x="7210572" y="2812039"/>
            <a:ext cx="593954" cy="61852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5</a:t>
            </a:r>
            <a:endParaRPr lang="en-US" sz="3999" b="1" dirty="0">
              <a:solidFill>
                <a:srgbClr val="FFFFFF"/>
              </a:solidFill>
              <a:latin typeface="Unna Bold"/>
              <a:ea typeface="Unna Bold"/>
              <a:cs typeface="Unna Bold"/>
              <a:sym typeface="Unna Bold"/>
            </a:endParaRPr>
          </a:p>
        </p:txBody>
      </p:sp>
      <p:sp>
        <p:nvSpPr>
          <p:cNvPr id="19" name="TextBox 19"/>
          <p:cNvSpPr txBox="1"/>
          <p:nvPr/>
        </p:nvSpPr>
        <p:spPr>
          <a:xfrm>
            <a:off x="7220097" y="3833621"/>
            <a:ext cx="593954" cy="61852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7</a:t>
            </a:r>
            <a:endParaRPr lang="en-US" sz="3999" b="1" dirty="0">
              <a:solidFill>
                <a:srgbClr val="FFFFFF"/>
              </a:solidFill>
              <a:latin typeface="Unna Bold"/>
              <a:ea typeface="Unna Bold"/>
              <a:cs typeface="Unna Bold"/>
              <a:sym typeface="Unna Bold"/>
            </a:endParaRPr>
          </a:p>
        </p:txBody>
      </p:sp>
      <p:sp>
        <p:nvSpPr>
          <p:cNvPr id="20" name="TextBox 20"/>
          <p:cNvSpPr txBox="1"/>
          <p:nvPr/>
        </p:nvSpPr>
        <p:spPr>
          <a:xfrm>
            <a:off x="7220097" y="4870259"/>
            <a:ext cx="593954" cy="61864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10</a:t>
            </a:r>
            <a:endParaRPr lang="en-US" sz="3999" b="1" dirty="0">
              <a:solidFill>
                <a:srgbClr val="FFFFFF"/>
              </a:solidFill>
              <a:latin typeface="Unna Bold"/>
              <a:ea typeface="Unna Bold"/>
              <a:cs typeface="Unna Bold"/>
              <a:sym typeface="Unna Bold"/>
            </a:endParaRPr>
          </a:p>
        </p:txBody>
      </p:sp>
      <p:sp>
        <p:nvSpPr>
          <p:cNvPr id="21" name="TextBox 21"/>
          <p:cNvSpPr txBox="1"/>
          <p:nvPr/>
        </p:nvSpPr>
        <p:spPr>
          <a:xfrm>
            <a:off x="7220097" y="6962017"/>
            <a:ext cx="593954" cy="61864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26</a:t>
            </a:r>
            <a:endParaRPr lang="en-US" sz="3999" b="1" dirty="0">
              <a:solidFill>
                <a:srgbClr val="FFFFFF"/>
              </a:solidFill>
              <a:latin typeface="Unna Bold"/>
              <a:ea typeface="Unna Bold"/>
              <a:cs typeface="Unna Bold"/>
              <a:sym typeface="Unna Bold"/>
            </a:endParaRPr>
          </a:p>
        </p:txBody>
      </p:sp>
      <p:sp>
        <p:nvSpPr>
          <p:cNvPr id="22" name="TextBox 22"/>
          <p:cNvSpPr txBox="1"/>
          <p:nvPr/>
        </p:nvSpPr>
        <p:spPr>
          <a:xfrm>
            <a:off x="8161117" y="1631543"/>
            <a:ext cx="5333699" cy="688951"/>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Unna Bold"/>
                <a:ea typeface="Unna Bold"/>
                <a:cs typeface="Unna Bold"/>
                <a:sym typeface="Unna Bold"/>
              </a:rPr>
              <a:t>Introduction</a:t>
            </a:r>
          </a:p>
        </p:txBody>
      </p:sp>
      <p:sp>
        <p:nvSpPr>
          <p:cNvPr id="23" name="TextBox 23"/>
          <p:cNvSpPr txBox="1"/>
          <p:nvPr/>
        </p:nvSpPr>
        <p:spPr>
          <a:xfrm>
            <a:off x="8161117" y="2720651"/>
            <a:ext cx="5112473" cy="688915"/>
          </a:xfrm>
          <a:prstGeom prst="rect">
            <a:avLst/>
          </a:prstGeom>
        </p:spPr>
        <p:txBody>
          <a:bodyPr lIns="0" tIns="0" rIns="0" bIns="0" rtlCol="0" anchor="t">
            <a:spAutoFit/>
          </a:bodyPr>
          <a:lstStyle/>
          <a:p>
            <a:pPr marL="0" lvl="0" indent="0" algn="l">
              <a:lnSpc>
                <a:spcPts val="5599"/>
              </a:lnSpc>
              <a:spcBef>
                <a:spcPct val="0"/>
              </a:spcBef>
            </a:pPr>
            <a:r>
              <a:rPr lang="en-US" sz="3999" b="1" u="none" strike="noStrike">
                <a:solidFill>
                  <a:srgbClr val="000000"/>
                </a:solidFill>
                <a:latin typeface="Unna Bold"/>
                <a:ea typeface="Unna Bold"/>
                <a:cs typeface="Unna Bold"/>
                <a:sym typeface="Unna Bold"/>
              </a:rPr>
              <a:t>AWS Services Used</a:t>
            </a:r>
          </a:p>
        </p:txBody>
      </p:sp>
      <p:sp>
        <p:nvSpPr>
          <p:cNvPr id="24" name="TextBox 24"/>
          <p:cNvSpPr txBox="1"/>
          <p:nvPr/>
        </p:nvSpPr>
        <p:spPr>
          <a:xfrm>
            <a:off x="8161117" y="3757421"/>
            <a:ext cx="7140453"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System </a:t>
            </a:r>
            <a:r>
              <a:rPr lang="en-US" sz="3999" b="1" u="none" strike="noStrike">
                <a:solidFill>
                  <a:srgbClr val="000000"/>
                </a:solidFill>
                <a:latin typeface="Unna Bold"/>
                <a:ea typeface="Unna Bold"/>
                <a:cs typeface="Unna Bold"/>
                <a:sym typeface="Unna Bold"/>
              </a:rPr>
              <a:t>Architecture</a:t>
            </a:r>
          </a:p>
        </p:txBody>
      </p:sp>
      <p:sp>
        <p:nvSpPr>
          <p:cNvPr id="25" name="TextBox 25"/>
          <p:cNvSpPr txBox="1"/>
          <p:nvPr/>
        </p:nvSpPr>
        <p:spPr>
          <a:xfrm>
            <a:off x="8161117" y="4751996"/>
            <a:ext cx="6793789"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Implementation</a:t>
            </a:r>
          </a:p>
        </p:txBody>
      </p:sp>
      <p:sp>
        <p:nvSpPr>
          <p:cNvPr id="26" name="TextBox 26"/>
          <p:cNvSpPr txBox="1"/>
          <p:nvPr/>
        </p:nvSpPr>
        <p:spPr>
          <a:xfrm>
            <a:off x="8161117" y="6885817"/>
            <a:ext cx="8231757"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Cost</a:t>
            </a:r>
          </a:p>
        </p:txBody>
      </p:sp>
      <p:sp>
        <p:nvSpPr>
          <p:cNvPr id="27" name="TextBox 27"/>
          <p:cNvSpPr txBox="1"/>
          <p:nvPr/>
        </p:nvSpPr>
        <p:spPr>
          <a:xfrm>
            <a:off x="603417" y="2929894"/>
            <a:ext cx="4409405" cy="2020178"/>
          </a:xfrm>
          <a:prstGeom prst="rect">
            <a:avLst/>
          </a:prstGeom>
        </p:spPr>
        <p:txBody>
          <a:bodyPr lIns="0" tIns="0" rIns="0" bIns="0" rtlCol="0" anchor="t">
            <a:spAutoFit/>
          </a:bodyPr>
          <a:lstStyle/>
          <a:p>
            <a:pPr algn="l">
              <a:lnSpc>
                <a:spcPts val="5122"/>
              </a:lnSpc>
            </a:pPr>
            <a:r>
              <a:rPr lang="en-US" sz="5755">
                <a:solidFill>
                  <a:srgbClr val="000000"/>
                </a:solidFill>
                <a:latin typeface="Unna"/>
                <a:ea typeface="Unna"/>
                <a:cs typeface="Unna"/>
                <a:sym typeface="Unna"/>
              </a:rPr>
              <a:t>TABLE </a:t>
            </a:r>
          </a:p>
          <a:p>
            <a:pPr algn="l">
              <a:lnSpc>
                <a:spcPts val="5122"/>
              </a:lnSpc>
            </a:pPr>
            <a:r>
              <a:rPr lang="en-US" sz="5755">
                <a:solidFill>
                  <a:srgbClr val="000000"/>
                </a:solidFill>
                <a:latin typeface="Unna"/>
                <a:ea typeface="Unna"/>
                <a:cs typeface="Unna"/>
                <a:sym typeface="Unna"/>
              </a:rPr>
              <a:t>OF </a:t>
            </a:r>
          </a:p>
          <a:p>
            <a:pPr algn="l">
              <a:lnSpc>
                <a:spcPts val="5122"/>
              </a:lnSpc>
            </a:pPr>
            <a:r>
              <a:rPr lang="en-US" sz="5755">
                <a:solidFill>
                  <a:srgbClr val="000000"/>
                </a:solidFill>
                <a:latin typeface="Unna"/>
                <a:ea typeface="Unna"/>
                <a:cs typeface="Unna"/>
                <a:sym typeface="Unna"/>
              </a:rPr>
              <a:t>CONTENT</a:t>
            </a:r>
          </a:p>
        </p:txBody>
      </p:sp>
      <p:sp>
        <p:nvSpPr>
          <p:cNvPr id="28" name="AutoShape 28"/>
          <p:cNvSpPr/>
          <p:nvPr/>
        </p:nvSpPr>
        <p:spPr>
          <a:xfrm flipH="1">
            <a:off x="3852498" y="3863783"/>
            <a:ext cx="1764511" cy="0"/>
          </a:xfrm>
          <a:prstGeom prst="line">
            <a:avLst/>
          </a:prstGeom>
          <a:ln w="190500" cap="flat">
            <a:solidFill>
              <a:srgbClr val="000000"/>
            </a:solidFill>
            <a:prstDash val="solid"/>
            <a:headEnd type="none" w="sm" len="sm"/>
            <a:tailEnd type="none" w="sm" len="sm"/>
          </a:ln>
        </p:spPr>
      </p:sp>
      <p:sp>
        <p:nvSpPr>
          <p:cNvPr id="32" name="TextBox 32"/>
          <p:cNvSpPr txBox="1"/>
          <p:nvPr/>
        </p:nvSpPr>
        <p:spPr>
          <a:xfrm>
            <a:off x="7210572" y="653655"/>
            <a:ext cx="593954" cy="609550"/>
          </a:xfrm>
          <a:prstGeom prst="rect">
            <a:avLst/>
          </a:prstGeom>
        </p:spPr>
        <p:txBody>
          <a:bodyPr lIns="0" tIns="0" rIns="0" bIns="0" rtlCol="0" anchor="t">
            <a:spAutoFit/>
          </a:bodyPr>
          <a:lstStyle/>
          <a:p>
            <a:pPr algn="ctr">
              <a:lnSpc>
                <a:spcPts val="4799"/>
              </a:lnSpc>
              <a:spcBef>
                <a:spcPct val="0"/>
              </a:spcBef>
            </a:pPr>
            <a:r>
              <a:rPr lang="en-US" sz="3999" b="1">
                <a:solidFill>
                  <a:srgbClr val="FFFFFF"/>
                </a:solidFill>
                <a:latin typeface="Unna Bold"/>
                <a:ea typeface="Unna Bold"/>
                <a:cs typeface="Unna Bold"/>
                <a:sym typeface="Unna Bold"/>
              </a:rPr>
              <a:t>3</a:t>
            </a:r>
          </a:p>
        </p:txBody>
      </p:sp>
      <p:grpSp>
        <p:nvGrpSpPr>
          <p:cNvPr id="34" name="Group 34"/>
          <p:cNvGrpSpPr/>
          <p:nvPr/>
        </p:nvGrpSpPr>
        <p:grpSpPr>
          <a:xfrm>
            <a:off x="7103530" y="7898807"/>
            <a:ext cx="808038" cy="80803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6" name="TextBox 3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37" name="Group 37"/>
          <p:cNvGrpSpPr/>
          <p:nvPr/>
        </p:nvGrpSpPr>
        <p:grpSpPr>
          <a:xfrm>
            <a:off x="7103530" y="8964020"/>
            <a:ext cx="808038" cy="80803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9" name="TextBox 39"/>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40" name="TextBox 40"/>
          <p:cNvSpPr txBox="1"/>
          <p:nvPr/>
        </p:nvSpPr>
        <p:spPr>
          <a:xfrm>
            <a:off x="7210572" y="8008180"/>
            <a:ext cx="593954" cy="61864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28</a:t>
            </a:r>
            <a:endParaRPr lang="en-US" sz="3999" b="1" dirty="0">
              <a:solidFill>
                <a:srgbClr val="FFFFFF"/>
              </a:solidFill>
              <a:latin typeface="Unna Bold"/>
              <a:ea typeface="Unna Bold"/>
              <a:cs typeface="Unna Bold"/>
              <a:sym typeface="Unna Bold"/>
            </a:endParaRPr>
          </a:p>
        </p:txBody>
      </p:sp>
      <p:sp>
        <p:nvSpPr>
          <p:cNvPr id="41" name="TextBox 41"/>
          <p:cNvSpPr txBox="1"/>
          <p:nvPr/>
        </p:nvSpPr>
        <p:spPr>
          <a:xfrm>
            <a:off x="7210572" y="9101969"/>
            <a:ext cx="593954" cy="61864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30</a:t>
            </a:r>
            <a:endParaRPr lang="en-US" sz="3999" b="1" dirty="0">
              <a:solidFill>
                <a:srgbClr val="FFFFFF"/>
              </a:solidFill>
              <a:latin typeface="Unna Bold"/>
              <a:ea typeface="Unna Bold"/>
              <a:cs typeface="Unna Bold"/>
              <a:sym typeface="Unna Bold"/>
            </a:endParaRPr>
          </a:p>
        </p:txBody>
      </p:sp>
      <p:sp>
        <p:nvSpPr>
          <p:cNvPr id="42" name="TextBox 42"/>
          <p:cNvSpPr txBox="1"/>
          <p:nvPr/>
        </p:nvSpPr>
        <p:spPr>
          <a:xfrm>
            <a:off x="8151592" y="7889917"/>
            <a:ext cx="6793789"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Challenges</a:t>
            </a:r>
          </a:p>
        </p:txBody>
      </p:sp>
      <p:sp>
        <p:nvSpPr>
          <p:cNvPr id="43" name="TextBox 43"/>
          <p:cNvSpPr txBox="1"/>
          <p:nvPr/>
        </p:nvSpPr>
        <p:spPr>
          <a:xfrm>
            <a:off x="8151592" y="9025769"/>
            <a:ext cx="9802460"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Future Enhancements and Recommendations</a:t>
            </a:r>
          </a:p>
        </p:txBody>
      </p:sp>
      <p:sp>
        <p:nvSpPr>
          <p:cNvPr id="44" name="AutoShape 44"/>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45" name="Freeform 45"/>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grpSp>
        <p:nvGrpSpPr>
          <p:cNvPr id="46" name="Group 46"/>
          <p:cNvGrpSpPr/>
          <p:nvPr/>
        </p:nvGrpSpPr>
        <p:grpSpPr>
          <a:xfrm>
            <a:off x="7103530" y="5787430"/>
            <a:ext cx="808038" cy="80803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8" name="TextBox 4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49" name="TextBox 49"/>
          <p:cNvSpPr txBox="1"/>
          <p:nvPr/>
        </p:nvSpPr>
        <p:spPr>
          <a:xfrm>
            <a:off x="7210572" y="5896804"/>
            <a:ext cx="593954" cy="618641"/>
          </a:xfrm>
          <a:prstGeom prst="rect">
            <a:avLst/>
          </a:prstGeom>
        </p:spPr>
        <p:txBody>
          <a:bodyPr lIns="0" tIns="0" rIns="0" bIns="0" rtlCol="0" anchor="t">
            <a:spAutoFit/>
          </a:bodyPr>
          <a:lstStyle/>
          <a:p>
            <a:pPr marL="0" lvl="0" indent="0" algn="ctr">
              <a:lnSpc>
                <a:spcPts val="4799"/>
              </a:lnSpc>
              <a:spcBef>
                <a:spcPct val="0"/>
              </a:spcBef>
            </a:pPr>
            <a:r>
              <a:rPr lang="en-US" sz="3999" b="1" dirty="0" smtClean="0">
                <a:solidFill>
                  <a:srgbClr val="FFFFFF"/>
                </a:solidFill>
                <a:latin typeface="Unna Bold"/>
                <a:ea typeface="Unna Bold"/>
                <a:cs typeface="Unna Bold"/>
                <a:sym typeface="Unna Bold"/>
              </a:rPr>
              <a:t>23</a:t>
            </a:r>
            <a:endParaRPr lang="en-US" sz="3999" b="1" dirty="0">
              <a:solidFill>
                <a:srgbClr val="FFFFFF"/>
              </a:solidFill>
              <a:latin typeface="Unna Bold"/>
              <a:ea typeface="Unna Bold"/>
              <a:cs typeface="Unna Bold"/>
              <a:sym typeface="Unna Bold"/>
            </a:endParaRPr>
          </a:p>
        </p:txBody>
      </p:sp>
      <p:sp>
        <p:nvSpPr>
          <p:cNvPr id="50" name="TextBox 50"/>
          <p:cNvSpPr txBox="1"/>
          <p:nvPr/>
        </p:nvSpPr>
        <p:spPr>
          <a:xfrm>
            <a:off x="8151592" y="5778541"/>
            <a:ext cx="6793789" cy="688915"/>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000000"/>
                </a:solidFill>
                <a:latin typeface="Unna Bold"/>
                <a:ea typeface="Unna Bold"/>
                <a:cs typeface="Unna Bold"/>
                <a:sym typeface="Unna Bold"/>
              </a:rPr>
              <a:t>Security Considerations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flipH="1">
            <a:off x="1311078" y="3945518"/>
            <a:ext cx="907925" cy="0"/>
          </a:xfrm>
          <a:prstGeom prst="line">
            <a:avLst/>
          </a:prstGeom>
          <a:ln w="171450" cap="flat">
            <a:solidFill>
              <a:srgbClr val="000000"/>
            </a:solidFill>
            <a:prstDash val="solid"/>
            <a:headEnd type="none" w="sm" len="sm"/>
            <a:tailEnd type="none" w="sm" len="sm"/>
          </a:ln>
        </p:spPr>
      </p:sp>
      <p:sp>
        <p:nvSpPr>
          <p:cNvPr id="5" name="Freeform 5"/>
          <p:cNvSpPr/>
          <p:nvPr/>
        </p:nvSpPr>
        <p:spPr>
          <a:xfrm>
            <a:off x="1549013" y="4136018"/>
            <a:ext cx="12718327" cy="5393318"/>
          </a:xfrm>
          <a:custGeom>
            <a:avLst/>
            <a:gdLst/>
            <a:ahLst/>
            <a:cxnLst/>
            <a:rect l="l" t="t" r="r" b="b"/>
            <a:pathLst>
              <a:path w="12718327" h="5393318">
                <a:moveTo>
                  <a:pt x="0" y="0"/>
                </a:moveTo>
                <a:lnTo>
                  <a:pt x="12718327" y="0"/>
                </a:lnTo>
                <a:lnTo>
                  <a:pt x="12718327" y="5393317"/>
                </a:lnTo>
                <a:lnTo>
                  <a:pt x="0" y="5393317"/>
                </a:lnTo>
                <a:lnTo>
                  <a:pt x="0" y="0"/>
                </a:lnTo>
                <a:close/>
              </a:path>
            </a:pathLst>
          </a:custGeom>
          <a:blipFill>
            <a:blip r:embed="rId3"/>
            <a:stretch>
              <a:fillRect t="-88" b="-88"/>
            </a:stretch>
          </a:blipFill>
        </p:spPr>
      </p:sp>
      <p:sp>
        <p:nvSpPr>
          <p:cNvPr id="6" name="TextBox 6"/>
          <p:cNvSpPr txBox="1"/>
          <p:nvPr/>
        </p:nvSpPr>
        <p:spPr>
          <a:xfrm>
            <a:off x="807796" y="1334881"/>
            <a:ext cx="16862084" cy="2420137"/>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We selected the alarm and clicked on the dropdown arrow next to Action, then Add to Dashboard.</a:t>
            </a:r>
          </a:p>
          <a:p>
            <a:pPr marL="696655" lvl="1" indent="-348327" algn="l">
              <a:lnSpc>
                <a:spcPts val="4840"/>
              </a:lnSpc>
              <a:buFont typeface="Arial"/>
              <a:buChar char="•"/>
            </a:pPr>
            <a:r>
              <a:rPr lang="en-US" sz="3226">
                <a:solidFill>
                  <a:srgbClr val="433833"/>
                </a:solidFill>
                <a:latin typeface="Unna"/>
                <a:ea typeface="Unna"/>
                <a:cs typeface="Unna"/>
                <a:sym typeface="Unna"/>
              </a:rPr>
              <a:t>We selected line graph as the widget type to display the metric.</a:t>
            </a:r>
          </a:p>
          <a:p>
            <a:pPr marL="696655" lvl="1" indent="-348327" algn="l">
              <a:lnSpc>
                <a:spcPts val="4840"/>
              </a:lnSpc>
              <a:buFont typeface="Arial"/>
              <a:buChar char="•"/>
            </a:pPr>
            <a:r>
              <a:rPr lang="en-US" sz="3226">
                <a:solidFill>
                  <a:srgbClr val="433833"/>
                </a:solidFill>
                <a:latin typeface="Unna"/>
                <a:ea typeface="Unna"/>
                <a:cs typeface="Unna"/>
                <a:sym typeface="Unna"/>
              </a:rPr>
              <a:t>The EC2 stop events were then visualized in the dashboard, allowing the team to see how frequently the instance was stopped and track the alarm's status</a:t>
            </a:r>
          </a:p>
        </p:txBody>
      </p:sp>
      <p:sp>
        <p:nvSpPr>
          <p:cNvPr id="7" name="TextBox 7"/>
          <p:cNvSpPr txBox="1"/>
          <p:nvPr/>
        </p:nvSpPr>
        <p:spPr>
          <a:xfrm>
            <a:off x="1028700" y="795032"/>
            <a:ext cx="6795747"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9.Creating a CloudWatch Dashboard</a:t>
            </a:r>
          </a:p>
        </p:txBody>
      </p:sp>
      <p:sp>
        <p:nvSpPr>
          <p:cNvPr id="8" name="TextBox 8"/>
          <p:cNvSpPr txBox="1"/>
          <p:nvPr/>
        </p:nvSpPr>
        <p:spPr>
          <a:xfrm>
            <a:off x="2619068" y="9592053"/>
            <a:ext cx="9361967" cy="495910"/>
          </a:xfrm>
          <a:prstGeom prst="rect">
            <a:avLst/>
          </a:prstGeom>
        </p:spPr>
        <p:txBody>
          <a:bodyPr lIns="0" tIns="0" rIns="0" bIns="0" rtlCol="0" anchor="t">
            <a:spAutoFit/>
          </a:bodyPr>
          <a:lstStyle/>
          <a:p>
            <a:pPr algn="l">
              <a:lnSpc>
                <a:spcPts val="3745"/>
              </a:lnSpc>
            </a:pPr>
            <a:r>
              <a:rPr lang="en-US" sz="3500" b="1">
                <a:solidFill>
                  <a:srgbClr val="737373"/>
                </a:solidFill>
                <a:latin typeface="Unna Bold"/>
                <a:ea typeface="Unna Bold"/>
                <a:cs typeface="Unna Bold"/>
                <a:sym typeface="Unna Bold"/>
              </a:rPr>
              <a:t>Dashboard after two alarms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flipV="1">
            <a:off x="12640442" y="2775485"/>
            <a:ext cx="0" cy="907925"/>
          </a:xfrm>
          <a:prstGeom prst="line">
            <a:avLst/>
          </a:prstGeom>
          <a:ln w="171450" cap="flat">
            <a:solidFill>
              <a:srgbClr val="000000"/>
            </a:solidFill>
            <a:prstDash val="solid"/>
            <a:headEnd type="none" w="sm" len="sm"/>
            <a:tailEnd type="none" w="sm" len="sm"/>
          </a:ln>
        </p:spPr>
      </p:sp>
      <p:sp>
        <p:nvSpPr>
          <p:cNvPr id="5" name="Freeform 5"/>
          <p:cNvSpPr/>
          <p:nvPr/>
        </p:nvSpPr>
        <p:spPr>
          <a:xfrm>
            <a:off x="475635" y="606416"/>
            <a:ext cx="11947028" cy="4868923"/>
          </a:xfrm>
          <a:custGeom>
            <a:avLst/>
            <a:gdLst/>
            <a:ahLst/>
            <a:cxnLst/>
            <a:rect l="l" t="t" r="r" b="b"/>
            <a:pathLst>
              <a:path w="11947028" h="4868923">
                <a:moveTo>
                  <a:pt x="0" y="0"/>
                </a:moveTo>
                <a:lnTo>
                  <a:pt x="11947029" y="0"/>
                </a:lnTo>
                <a:lnTo>
                  <a:pt x="11947029" y="4868923"/>
                </a:lnTo>
                <a:lnTo>
                  <a:pt x="0" y="4868923"/>
                </a:lnTo>
                <a:lnTo>
                  <a:pt x="0" y="0"/>
                </a:lnTo>
                <a:close/>
              </a:path>
            </a:pathLst>
          </a:custGeom>
          <a:blipFill>
            <a:blip r:embed="rId3"/>
            <a:stretch>
              <a:fillRect/>
            </a:stretch>
          </a:blipFill>
        </p:spPr>
      </p:sp>
      <p:sp>
        <p:nvSpPr>
          <p:cNvPr id="6" name="Freeform 6"/>
          <p:cNvSpPr/>
          <p:nvPr/>
        </p:nvSpPr>
        <p:spPr>
          <a:xfrm>
            <a:off x="7025436" y="5637952"/>
            <a:ext cx="10794456" cy="4450011"/>
          </a:xfrm>
          <a:custGeom>
            <a:avLst/>
            <a:gdLst/>
            <a:ahLst/>
            <a:cxnLst/>
            <a:rect l="l" t="t" r="r" b="b"/>
            <a:pathLst>
              <a:path w="10794456" h="4450011">
                <a:moveTo>
                  <a:pt x="0" y="0"/>
                </a:moveTo>
                <a:lnTo>
                  <a:pt x="10794456" y="0"/>
                </a:lnTo>
                <a:lnTo>
                  <a:pt x="10794456" y="4450012"/>
                </a:lnTo>
                <a:lnTo>
                  <a:pt x="0" y="4450012"/>
                </a:lnTo>
                <a:lnTo>
                  <a:pt x="0" y="0"/>
                </a:lnTo>
                <a:close/>
              </a:path>
            </a:pathLst>
          </a:custGeom>
          <a:blipFill>
            <a:blip r:embed="rId4"/>
            <a:stretch>
              <a:fillRect/>
            </a:stretch>
          </a:blipFill>
        </p:spPr>
      </p:sp>
      <p:sp>
        <p:nvSpPr>
          <p:cNvPr id="7" name="TextBox 7"/>
          <p:cNvSpPr txBox="1"/>
          <p:nvPr/>
        </p:nvSpPr>
        <p:spPr>
          <a:xfrm>
            <a:off x="12926687" y="2720799"/>
            <a:ext cx="4893205" cy="962610"/>
          </a:xfrm>
          <a:prstGeom prst="rect">
            <a:avLst/>
          </a:prstGeom>
        </p:spPr>
        <p:txBody>
          <a:bodyPr lIns="0" tIns="0" rIns="0" bIns="0" rtlCol="0" anchor="t">
            <a:spAutoFit/>
          </a:bodyPr>
          <a:lstStyle/>
          <a:p>
            <a:pPr algn="l">
              <a:lnSpc>
                <a:spcPts val="3745"/>
              </a:lnSpc>
            </a:pPr>
            <a:r>
              <a:rPr lang="en-US" sz="3500" b="1">
                <a:solidFill>
                  <a:srgbClr val="737373"/>
                </a:solidFill>
                <a:latin typeface="Unna Bold"/>
                <a:ea typeface="Unna Bold"/>
                <a:cs typeface="Unna Bold"/>
                <a:sym typeface="Unna Bold"/>
              </a:rPr>
              <a:t>StopInstance Alarm in CloudWatch</a:t>
            </a:r>
          </a:p>
        </p:txBody>
      </p:sp>
      <p:sp>
        <p:nvSpPr>
          <p:cNvPr id="8" name="AutoShape 8"/>
          <p:cNvSpPr/>
          <p:nvPr/>
        </p:nvSpPr>
        <p:spPr>
          <a:xfrm flipV="1">
            <a:off x="6803153" y="7308156"/>
            <a:ext cx="0" cy="907925"/>
          </a:xfrm>
          <a:prstGeom prst="line">
            <a:avLst/>
          </a:prstGeom>
          <a:ln w="171450" cap="flat">
            <a:solidFill>
              <a:srgbClr val="000000"/>
            </a:solidFill>
            <a:prstDash val="solid"/>
            <a:headEnd type="none" w="sm" len="sm"/>
            <a:tailEnd type="none" w="sm" len="sm"/>
          </a:ln>
        </p:spPr>
      </p:sp>
      <p:sp>
        <p:nvSpPr>
          <p:cNvPr id="9" name="TextBox 9"/>
          <p:cNvSpPr txBox="1"/>
          <p:nvPr/>
        </p:nvSpPr>
        <p:spPr>
          <a:xfrm>
            <a:off x="3350067" y="7253470"/>
            <a:ext cx="3234011" cy="962610"/>
          </a:xfrm>
          <a:prstGeom prst="rect">
            <a:avLst/>
          </a:prstGeom>
        </p:spPr>
        <p:txBody>
          <a:bodyPr lIns="0" tIns="0" rIns="0" bIns="0" rtlCol="0" anchor="t">
            <a:spAutoFit/>
          </a:bodyPr>
          <a:lstStyle/>
          <a:p>
            <a:pPr algn="l">
              <a:lnSpc>
                <a:spcPts val="3745"/>
              </a:lnSpc>
            </a:pPr>
            <a:r>
              <a:rPr lang="en-US" sz="3500" b="1">
                <a:solidFill>
                  <a:srgbClr val="737373"/>
                </a:solidFill>
                <a:latin typeface="Unna Bold"/>
                <a:ea typeface="Unna Bold"/>
                <a:cs typeface="Unna Bold"/>
                <a:sym typeface="Unna Bold"/>
              </a:rPr>
              <a:t>Alarm History in CloudWatch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1460" y="3434697"/>
            <a:ext cx="13457222" cy="6273028"/>
          </a:xfrm>
          <a:custGeom>
            <a:avLst/>
            <a:gdLst/>
            <a:ahLst/>
            <a:cxnLst/>
            <a:rect l="l" t="t" r="r" b="b"/>
            <a:pathLst>
              <a:path w="13457222" h="6273028">
                <a:moveTo>
                  <a:pt x="0" y="0"/>
                </a:moveTo>
                <a:lnTo>
                  <a:pt x="13457222" y="0"/>
                </a:lnTo>
                <a:lnTo>
                  <a:pt x="13457222" y="6273028"/>
                </a:lnTo>
                <a:lnTo>
                  <a:pt x="0" y="6273028"/>
                </a:lnTo>
                <a:lnTo>
                  <a:pt x="0" y="0"/>
                </a:lnTo>
                <a:close/>
              </a:path>
            </a:pathLst>
          </a:custGeom>
          <a:blipFill>
            <a:blip r:embed="rId2"/>
            <a:stretch>
              <a:fillRect/>
            </a:stretch>
          </a:blipFill>
        </p:spPr>
      </p:sp>
      <p:sp>
        <p:nvSpPr>
          <p:cNvPr id="3" name="TextBox 3"/>
          <p:cNvSpPr txBox="1"/>
          <p:nvPr/>
        </p:nvSpPr>
        <p:spPr>
          <a:xfrm>
            <a:off x="1349178" y="795032"/>
            <a:ext cx="6795747" cy="495935"/>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S3 Bucket for Storage of Logs</a:t>
            </a:r>
          </a:p>
        </p:txBody>
      </p:sp>
      <p:sp>
        <p:nvSpPr>
          <p:cNvPr id="4" name="TextBox 4"/>
          <p:cNvSpPr txBox="1"/>
          <p:nvPr/>
        </p:nvSpPr>
        <p:spPr>
          <a:xfrm>
            <a:off x="1047750" y="1334881"/>
            <a:ext cx="15977181" cy="1200986"/>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Event Logs generated are recorded and delivered to  S3 bucket within the assigned threshold of 5 minutes. </a:t>
            </a:r>
          </a:p>
        </p:txBody>
      </p:sp>
      <p:sp>
        <p:nvSpPr>
          <p:cNvPr id="5" name="AutoShape 5"/>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6" name="Freeform 6"/>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3"/>
            <a:stretch>
              <a:fillRect/>
            </a:stretch>
          </a:blipFill>
        </p:spPr>
      </p:sp>
      <p:sp>
        <p:nvSpPr>
          <p:cNvPr id="7" name="AutoShape 7"/>
          <p:cNvSpPr/>
          <p:nvPr/>
        </p:nvSpPr>
        <p:spPr>
          <a:xfrm>
            <a:off x="1701460" y="3061430"/>
            <a:ext cx="907925" cy="0"/>
          </a:xfrm>
          <a:prstGeom prst="line">
            <a:avLst/>
          </a:prstGeom>
          <a:ln w="17145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723199"/>
            <a:ext cx="15859281" cy="3599790"/>
          </a:xfrm>
          <a:prstGeom prst="rect">
            <a:avLst/>
          </a:prstGeom>
        </p:spPr>
        <p:txBody>
          <a:bodyPr lIns="0" tIns="0" rIns="0" bIns="0" rtlCol="0" anchor="t">
            <a:spAutoFit/>
          </a:bodyPr>
          <a:lstStyle/>
          <a:p>
            <a:pPr algn="ctr">
              <a:lnSpc>
                <a:spcPts val="13671"/>
              </a:lnSpc>
            </a:pPr>
            <a:r>
              <a:rPr lang="en-US" sz="14700" b="1">
                <a:solidFill>
                  <a:srgbClr val="000000"/>
                </a:solidFill>
                <a:latin typeface="Unna Bold"/>
                <a:ea typeface="Unna Bold"/>
                <a:cs typeface="Unna Bold"/>
                <a:sym typeface="Unna Bold"/>
              </a:rPr>
              <a:t>SECURITY CONSIDERATIONS</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8697990" y="2202124"/>
            <a:ext cx="0" cy="907925"/>
          </a:xfrm>
          <a:prstGeom prst="line">
            <a:avLst/>
          </a:prstGeom>
          <a:ln w="171450" cap="flat">
            <a:solidFill>
              <a:srgbClr val="000000"/>
            </a:solidFill>
            <a:prstDash val="solid"/>
            <a:headEnd type="none" w="sm" len="sm"/>
            <a:tailEnd type="none" w="sm" len="sm"/>
          </a:ln>
        </p:spPr>
      </p:sp>
      <p:sp>
        <p:nvSpPr>
          <p:cNvPr id="5" name="TextBox 5"/>
          <p:cNvSpPr txBox="1"/>
          <p:nvPr/>
        </p:nvSpPr>
        <p:spPr>
          <a:xfrm>
            <a:off x="1028700" y="2617991"/>
            <a:ext cx="7371496" cy="42488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Enforce the principle of least privilege by ensuring that only authorized users have access to the CloudWatch Logs, CloudTrail, and SNS resources.</a:t>
            </a:r>
          </a:p>
          <a:p>
            <a:pPr marL="696655" lvl="1" indent="-348327" algn="l">
              <a:lnSpc>
                <a:spcPts val="4840"/>
              </a:lnSpc>
              <a:buFont typeface="Arial"/>
              <a:buChar char="•"/>
            </a:pPr>
            <a:r>
              <a:rPr lang="en-US" sz="3226">
                <a:solidFill>
                  <a:srgbClr val="433833"/>
                </a:solidFill>
                <a:latin typeface="Unna"/>
                <a:ea typeface="Unna"/>
                <a:cs typeface="Unna"/>
                <a:sym typeface="Unna"/>
              </a:rPr>
              <a:t>Limit permissions for starting, stopping, and terminating EC2 instances to trusted administrators only.</a:t>
            </a:r>
          </a:p>
        </p:txBody>
      </p:sp>
      <p:sp>
        <p:nvSpPr>
          <p:cNvPr id="6" name="TextBox 6"/>
          <p:cNvSpPr txBox="1"/>
          <p:nvPr/>
        </p:nvSpPr>
        <p:spPr>
          <a:xfrm>
            <a:off x="1311078" y="1780302"/>
            <a:ext cx="597721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1. IAM Permissions</a:t>
            </a:r>
          </a:p>
        </p:txBody>
      </p:sp>
      <p:sp>
        <p:nvSpPr>
          <p:cNvPr id="7" name="AutoShape 7"/>
          <p:cNvSpPr/>
          <p:nvPr/>
        </p:nvSpPr>
        <p:spPr>
          <a:xfrm>
            <a:off x="17013623" y="2202124"/>
            <a:ext cx="0" cy="907925"/>
          </a:xfrm>
          <a:prstGeom prst="line">
            <a:avLst/>
          </a:prstGeom>
          <a:ln w="171450" cap="flat">
            <a:solidFill>
              <a:srgbClr val="000000"/>
            </a:solidFill>
            <a:prstDash val="solid"/>
            <a:headEnd type="none" w="sm" len="sm"/>
            <a:tailEnd type="none" w="sm" len="sm"/>
          </a:ln>
        </p:spPr>
      </p:sp>
      <p:sp>
        <p:nvSpPr>
          <p:cNvPr id="8" name="TextBox 8"/>
          <p:cNvSpPr txBox="1"/>
          <p:nvPr/>
        </p:nvSpPr>
        <p:spPr>
          <a:xfrm>
            <a:off x="9344333" y="2551311"/>
            <a:ext cx="7216638" cy="4858437"/>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Enable encryption at rest for all CloudTrail logs using AWS KMS to protect sensitive data.</a:t>
            </a:r>
          </a:p>
          <a:p>
            <a:pPr marL="696655" lvl="1" indent="-348327" algn="l">
              <a:lnSpc>
                <a:spcPts val="4840"/>
              </a:lnSpc>
              <a:buFont typeface="Arial"/>
              <a:buChar char="•"/>
            </a:pPr>
            <a:r>
              <a:rPr lang="en-US" sz="3226">
                <a:solidFill>
                  <a:srgbClr val="433833"/>
                </a:solidFill>
                <a:latin typeface="Unna"/>
                <a:ea typeface="Unna"/>
                <a:cs typeface="Unna"/>
                <a:sym typeface="Unna"/>
              </a:rPr>
              <a:t>Ensure encryption in transit is enabled for communication between AWS services and for notifications sent via SNS.</a:t>
            </a:r>
          </a:p>
          <a:p>
            <a:pPr algn="l">
              <a:lnSpc>
                <a:spcPts val="4840"/>
              </a:lnSpc>
            </a:pPr>
            <a:endParaRPr lang="en-US" sz="3226">
              <a:solidFill>
                <a:srgbClr val="433833"/>
              </a:solidFill>
              <a:latin typeface="Unna"/>
              <a:ea typeface="Unna"/>
              <a:cs typeface="Unna"/>
              <a:sym typeface="Unna"/>
            </a:endParaRPr>
          </a:p>
        </p:txBody>
      </p:sp>
      <p:sp>
        <p:nvSpPr>
          <p:cNvPr id="9" name="TextBox 9"/>
          <p:cNvSpPr txBox="1"/>
          <p:nvPr/>
        </p:nvSpPr>
        <p:spPr>
          <a:xfrm>
            <a:off x="9626711" y="1579176"/>
            <a:ext cx="5979725"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2.Encryption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8697990" y="2202124"/>
            <a:ext cx="0" cy="907925"/>
          </a:xfrm>
          <a:prstGeom prst="line">
            <a:avLst/>
          </a:prstGeom>
          <a:ln w="171450" cap="flat">
            <a:solidFill>
              <a:srgbClr val="000000"/>
            </a:solidFill>
            <a:prstDash val="solid"/>
            <a:headEnd type="none" w="sm" len="sm"/>
            <a:tailEnd type="none" w="sm" len="sm"/>
          </a:ln>
        </p:spPr>
      </p:sp>
      <p:sp>
        <p:nvSpPr>
          <p:cNvPr id="5" name="TextBox 5"/>
          <p:cNvSpPr txBox="1"/>
          <p:nvPr/>
        </p:nvSpPr>
        <p:spPr>
          <a:xfrm>
            <a:off x="1028700" y="2617991"/>
            <a:ext cx="7371496" cy="3639287"/>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CloudTrail’s detailed audit logs provide an invaluable resource for tracking changes and ensuring accountability.</a:t>
            </a:r>
          </a:p>
          <a:p>
            <a:pPr marL="696655" lvl="1" indent="-348327" algn="l">
              <a:lnSpc>
                <a:spcPts val="4840"/>
              </a:lnSpc>
              <a:buFont typeface="Arial"/>
              <a:buChar char="•"/>
            </a:pPr>
            <a:r>
              <a:rPr lang="en-US" sz="3226">
                <a:solidFill>
                  <a:srgbClr val="433833"/>
                </a:solidFill>
                <a:latin typeface="Unna"/>
                <a:ea typeface="Unna"/>
                <a:cs typeface="Unna"/>
                <a:sym typeface="Unna"/>
              </a:rPr>
              <a:t>Retain logs for a suitable period to meet compliance requirements and for security investigations.</a:t>
            </a:r>
          </a:p>
        </p:txBody>
      </p:sp>
      <p:sp>
        <p:nvSpPr>
          <p:cNvPr id="6" name="TextBox 6"/>
          <p:cNvSpPr txBox="1"/>
          <p:nvPr/>
        </p:nvSpPr>
        <p:spPr>
          <a:xfrm>
            <a:off x="1311078" y="1780302"/>
            <a:ext cx="597721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3.Audit Logging</a:t>
            </a:r>
          </a:p>
        </p:txBody>
      </p:sp>
      <p:sp>
        <p:nvSpPr>
          <p:cNvPr id="7" name="AutoShape 7"/>
          <p:cNvSpPr/>
          <p:nvPr/>
        </p:nvSpPr>
        <p:spPr>
          <a:xfrm>
            <a:off x="17013623" y="2202124"/>
            <a:ext cx="0" cy="907925"/>
          </a:xfrm>
          <a:prstGeom prst="line">
            <a:avLst/>
          </a:prstGeom>
          <a:ln w="171450" cap="flat">
            <a:solidFill>
              <a:srgbClr val="000000"/>
            </a:solidFill>
            <a:prstDash val="solid"/>
            <a:headEnd type="none" w="sm" len="sm"/>
            <a:tailEnd type="none" w="sm" len="sm"/>
          </a:ln>
        </p:spPr>
      </p:sp>
      <p:sp>
        <p:nvSpPr>
          <p:cNvPr id="8" name="TextBox 8"/>
          <p:cNvSpPr txBox="1"/>
          <p:nvPr/>
        </p:nvSpPr>
        <p:spPr>
          <a:xfrm>
            <a:off x="9344333" y="2551311"/>
            <a:ext cx="7216638" cy="2420137"/>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Implement appropriate log retention policies to balance storage costs with the need for keeping historical data for auditing.</a:t>
            </a:r>
          </a:p>
        </p:txBody>
      </p:sp>
      <p:sp>
        <p:nvSpPr>
          <p:cNvPr id="9" name="TextBox 9"/>
          <p:cNvSpPr txBox="1"/>
          <p:nvPr/>
        </p:nvSpPr>
        <p:spPr>
          <a:xfrm>
            <a:off x="9626711" y="1579176"/>
            <a:ext cx="5979725"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4.Log Retention and Rotation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723199"/>
            <a:ext cx="15859281" cy="1866066"/>
          </a:xfrm>
          <a:prstGeom prst="rect">
            <a:avLst/>
          </a:prstGeom>
        </p:spPr>
        <p:txBody>
          <a:bodyPr lIns="0" tIns="0" rIns="0" bIns="0" rtlCol="0" anchor="t">
            <a:spAutoFit/>
          </a:bodyPr>
          <a:lstStyle/>
          <a:p>
            <a:pPr algn="ctr">
              <a:lnSpc>
                <a:spcPts val="13671"/>
              </a:lnSpc>
            </a:pPr>
            <a:r>
              <a:rPr lang="en-US" sz="14700" b="1">
                <a:solidFill>
                  <a:srgbClr val="000000"/>
                </a:solidFill>
                <a:latin typeface="Unna Bold"/>
                <a:ea typeface="Unna Bold"/>
                <a:cs typeface="Unna Bold"/>
                <a:sym typeface="Unna Bold"/>
              </a:rPr>
              <a:t>COST</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4156565" y="1315555"/>
            <a:ext cx="3102735" cy="3102735"/>
          </a:xfrm>
          <a:custGeom>
            <a:avLst/>
            <a:gdLst/>
            <a:ahLst/>
            <a:cxnLst/>
            <a:rect l="l" t="t" r="r" b="b"/>
            <a:pathLst>
              <a:path w="3102735" h="3102735">
                <a:moveTo>
                  <a:pt x="0" y="0"/>
                </a:moveTo>
                <a:lnTo>
                  <a:pt x="3102735" y="0"/>
                </a:lnTo>
                <a:lnTo>
                  <a:pt x="3102735" y="3102734"/>
                </a:lnTo>
                <a:lnTo>
                  <a:pt x="0" y="3102734"/>
                </a:lnTo>
                <a:lnTo>
                  <a:pt x="0" y="0"/>
                </a:lnTo>
                <a:close/>
              </a:path>
            </a:pathLst>
          </a:custGeom>
          <a:blipFill>
            <a:blip r:embed="rId3"/>
            <a:stretch>
              <a:fillRect/>
            </a:stretch>
          </a:blipFill>
        </p:spPr>
      </p:sp>
      <p:sp>
        <p:nvSpPr>
          <p:cNvPr id="5" name="Freeform 5"/>
          <p:cNvSpPr/>
          <p:nvPr/>
        </p:nvSpPr>
        <p:spPr>
          <a:xfrm>
            <a:off x="3818050" y="5143500"/>
            <a:ext cx="10934289" cy="4826463"/>
          </a:xfrm>
          <a:custGeom>
            <a:avLst/>
            <a:gdLst/>
            <a:ahLst/>
            <a:cxnLst/>
            <a:rect l="l" t="t" r="r" b="b"/>
            <a:pathLst>
              <a:path w="10934289" h="4826463">
                <a:moveTo>
                  <a:pt x="0" y="0"/>
                </a:moveTo>
                <a:lnTo>
                  <a:pt x="10934289" y="0"/>
                </a:lnTo>
                <a:lnTo>
                  <a:pt x="10934289" y="4826463"/>
                </a:lnTo>
                <a:lnTo>
                  <a:pt x="0" y="4826463"/>
                </a:lnTo>
                <a:lnTo>
                  <a:pt x="0" y="0"/>
                </a:lnTo>
                <a:close/>
              </a:path>
            </a:pathLst>
          </a:custGeom>
          <a:blipFill>
            <a:blip r:embed="rId4"/>
            <a:stretch>
              <a:fillRect/>
            </a:stretch>
          </a:blipFill>
        </p:spPr>
      </p:sp>
      <p:sp>
        <p:nvSpPr>
          <p:cNvPr id="6" name="TextBox 6"/>
          <p:cNvSpPr txBox="1"/>
          <p:nvPr/>
        </p:nvSpPr>
        <p:spPr>
          <a:xfrm>
            <a:off x="807796" y="1349558"/>
            <a:ext cx="12304832" cy="3639287"/>
          </a:xfrm>
          <a:prstGeom prst="rect">
            <a:avLst/>
          </a:prstGeom>
        </p:spPr>
        <p:txBody>
          <a:bodyPr lIns="0" tIns="0" rIns="0" bIns="0" rtlCol="0" anchor="t">
            <a:spAutoFit/>
          </a:bodyPr>
          <a:lstStyle/>
          <a:p>
            <a:pPr algn="l">
              <a:lnSpc>
                <a:spcPts val="4840"/>
              </a:lnSpc>
            </a:pPr>
            <a:r>
              <a:rPr lang="en-US" sz="3226">
                <a:solidFill>
                  <a:srgbClr val="000000"/>
                </a:solidFill>
                <a:latin typeface="Unna"/>
                <a:ea typeface="Unna"/>
                <a:cs typeface="Unna"/>
                <a:sym typeface="Unna"/>
              </a:rPr>
              <a:t>We received the AWS $300 free credit which we utilized for the project.</a:t>
            </a:r>
          </a:p>
          <a:p>
            <a:pPr algn="l">
              <a:lnSpc>
                <a:spcPts val="4840"/>
              </a:lnSpc>
            </a:pPr>
            <a:endParaRPr lang="en-US" sz="3226">
              <a:solidFill>
                <a:srgbClr val="000000"/>
              </a:solidFill>
              <a:latin typeface="Unna"/>
              <a:ea typeface="Unna"/>
              <a:cs typeface="Unna"/>
              <a:sym typeface="Unna"/>
            </a:endParaRPr>
          </a:p>
          <a:p>
            <a:pPr algn="l">
              <a:lnSpc>
                <a:spcPts val="4840"/>
              </a:lnSpc>
            </a:pPr>
            <a:r>
              <a:rPr lang="en-US" sz="3226">
                <a:solidFill>
                  <a:srgbClr val="000000"/>
                </a:solidFill>
                <a:latin typeface="Unna"/>
                <a:ea typeface="Unna"/>
                <a:cs typeface="Unna"/>
                <a:sym typeface="Unna"/>
              </a:rPr>
              <a:t>Out of the credit, we used $13.48 which we estimated using the AWS Pricing Calculator.</a:t>
            </a:r>
          </a:p>
          <a:p>
            <a:pPr algn="l">
              <a:lnSpc>
                <a:spcPts val="4840"/>
              </a:lnSpc>
            </a:pPr>
            <a:endParaRPr lang="en-US" sz="3226">
              <a:solidFill>
                <a:srgbClr val="000000"/>
              </a:solidFill>
              <a:latin typeface="Unna"/>
              <a:ea typeface="Unna"/>
              <a:cs typeface="Unna"/>
              <a:sym typeface="Unna"/>
            </a:endParaRPr>
          </a:p>
          <a:p>
            <a:pPr algn="l">
              <a:lnSpc>
                <a:spcPts val="4840"/>
              </a:lnSpc>
            </a:pPr>
            <a:r>
              <a:rPr lang="en-US" sz="3226">
                <a:solidFill>
                  <a:srgbClr val="000000"/>
                </a:solidFill>
                <a:latin typeface="Unna"/>
                <a:ea typeface="Unna"/>
                <a:cs typeface="Unna"/>
                <a:sym typeface="Unna"/>
              </a:rPr>
              <a:t>Therefore, there was no need to spend outside of the credit.</a:t>
            </a:r>
          </a:p>
        </p:txBody>
      </p:sp>
      <p:sp>
        <p:nvSpPr>
          <p:cNvPr id="7" name="TextBox 7"/>
          <p:cNvSpPr txBox="1"/>
          <p:nvPr/>
        </p:nvSpPr>
        <p:spPr>
          <a:xfrm>
            <a:off x="807796" y="586948"/>
            <a:ext cx="6020508" cy="495910"/>
          </a:xfrm>
          <a:prstGeom prst="rect">
            <a:avLst/>
          </a:prstGeom>
        </p:spPr>
        <p:txBody>
          <a:bodyPr lIns="0" tIns="0" rIns="0" bIns="0" rtlCol="0" anchor="t">
            <a:spAutoFit/>
          </a:bodyPr>
          <a:lstStyle/>
          <a:p>
            <a:pPr algn="l">
              <a:lnSpc>
                <a:spcPts val="3745"/>
              </a:lnSpc>
            </a:pPr>
            <a:r>
              <a:rPr lang="en-US" sz="3500" b="1">
                <a:solidFill>
                  <a:srgbClr val="000000"/>
                </a:solidFill>
                <a:latin typeface="Unna Bold"/>
                <a:ea typeface="Unna Bold"/>
                <a:cs typeface="Unna Bold"/>
                <a:sym typeface="Unna Bold"/>
              </a:rPr>
              <a:t>AWS Credit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723199"/>
            <a:ext cx="15859281" cy="1866066"/>
          </a:xfrm>
          <a:prstGeom prst="rect">
            <a:avLst/>
          </a:prstGeom>
        </p:spPr>
        <p:txBody>
          <a:bodyPr lIns="0" tIns="0" rIns="0" bIns="0" rtlCol="0" anchor="t">
            <a:spAutoFit/>
          </a:bodyPr>
          <a:lstStyle/>
          <a:p>
            <a:pPr algn="ctr">
              <a:lnSpc>
                <a:spcPts val="13671"/>
              </a:lnSpc>
            </a:pPr>
            <a:r>
              <a:rPr lang="en-US" sz="14700" b="1">
                <a:solidFill>
                  <a:srgbClr val="000000"/>
                </a:solidFill>
                <a:latin typeface="Unna Bold"/>
                <a:ea typeface="Unna Bold"/>
                <a:cs typeface="Unna Bold"/>
                <a:sym typeface="Unna Bold"/>
              </a:rPr>
              <a:t>CHALLENGES</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8697990" y="2202124"/>
            <a:ext cx="0" cy="907925"/>
          </a:xfrm>
          <a:prstGeom prst="line">
            <a:avLst/>
          </a:prstGeom>
          <a:ln w="171450" cap="flat">
            <a:solidFill>
              <a:srgbClr val="000000"/>
            </a:solidFill>
            <a:prstDash val="solid"/>
            <a:headEnd type="none" w="sm" len="sm"/>
            <a:tailEnd type="none" w="sm" len="sm"/>
          </a:ln>
        </p:spPr>
      </p:sp>
      <p:sp>
        <p:nvSpPr>
          <p:cNvPr id="5" name="AutoShape 5"/>
          <p:cNvSpPr/>
          <p:nvPr/>
        </p:nvSpPr>
        <p:spPr>
          <a:xfrm>
            <a:off x="17013623" y="2202124"/>
            <a:ext cx="0" cy="907925"/>
          </a:xfrm>
          <a:prstGeom prst="line">
            <a:avLst/>
          </a:prstGeom>
          <a:ln w="171450" cap="flat">
            <a:solidFill>
              <a:srgbClr val="000000"/>
            </a:solidFill>
            <a:prstDash val="solid"/>
            <a:headEnd type="none" w="sm" len="sm"/>
            <a:tailEnd type="none" w="sm" len="sm"/>
          </a:ln>
        </p:spPr>
      </p:sp>
      <p:sp>
        <p:nvSpPr>
          <p:cNvPr id="6" name="TextBox 6"/>
          <p:cNvSpPr txBox="1"/>
          <p:nvPr/>
        </p:nvSpPr>
        <p:spPr>
          <a:xfrm>
            <a:off x="1028700" y="2289622"/>
            <a:ext cx="7216638" cy="42488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The first project topic we started working on needed an AWS service which is not accessible to new accounts in AWS.</a:t>
            </a:r>
          </a:p>
          <a:p>
            <a:pPr marL="696655" lvl="1" indent="-348327" algn="l">
              <a:lnSpc>
                <a:spcPts val="4840"/>
              </a:lnSpc>
              <a:buFont typeface="Arial"/>
              <a:buChar char="•"/>
            </a:pPr>
            <a:r>
              <a:rPr lang="en-US" sz="3226">
                <a:solidFill>
                  <a:srgbClr val="433833"/>
                </a:solidFill>
                <a:latin typeface="Unna"/>
                <a:ea typeface="Unna"/>
                <a:cs typeface="Unna"/>
                <a:sym typeface="Unna"/>
              </a:rPr>
              <a:t>Since we had 2 project options, we then decided to port to the other topic after over 2 weeks of trying.</a:t>
            </a:r>
          </a:p>
        </p:txBody>
      </p:sp>
      <p:sp>
        <p:nvSpPr>
          <p:cNvPr id="7" name="TextBox 7"/>
          <p:cNvSpPr txBox="1"/>
          <p:nvPr/>
        </p:nvSpPr>
        <p:spPr>
          <a:xfrm>
            <a:off x="1311078" y="1317486"/>
            <a:ext cx="5979725"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1. Inaccessible AWS Service </a:t>
            </a:r>
          </a:p>
        </p:txBody>
      </p:sp>
      <p:sp>
        <p:nvSpPr>
          <p:cNvPr id="8" name="TextBox 8"/>
          <p:cNvSpPr txBox="1"/>
          <p:nvPr/>
        </p:nvSpPr>
        <p:spPr>
          <a:xfrm>
            <a:off x="9144000" y="2155175"/>
            <a:ext cx="7371496" cy="42488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As a result of the challenge faced in the first project (of which we had invested over 2 of 4 weeks into), time was against us in the implementation of this project.</a:t>
            </a:r>
          </a:p>
          <a:p>
            <a:pPr marL="696655" lvl="1" indent="-348327" algn="l">
              <a:lnSpc>
                <a:spcPts val="4840"/>
              </a:lnSpc>
              <a:buFont typeface="Arial"/>
              <a:buChar char="•"/>
            </a:pPr>
            <a:r>
              <a:rPr lang="en-US" sz="3226">
                <a:solidFill>
                  <a:srgbClr val="433833"/>
                </a:solidFill>
                <a:latin typeface="Unna"/>
                <a:ea typeface="Unna"/>
                <a:cs typeface="Unna"/>
                <a:sym typeface="Unna"/>
              </a:rPr>
              <a:t>We literarily rushed the implementation of this project, in order to meet up with the deadline.</a:t>
            </a:r>
          </a:p>
        </p:txBody>
      </p:sp>
      <p:sp>
        <p:nvSpPr>
          <p:cNvPr id="9" name="TextBox 9"/>
          <p:cNvSpPr txBox="1"/>
          <p:nvPr/>
        </p:nvSpPr>
        <p:spPr>
          <a:xfrm>
            <a:off x="9426378" y="1317486"/>
            <a:ext cx="597721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2. Time Constraint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148" y="3732724"/>
            <a:ext cx="17302354" cy="1904901"/>
          </a:xfrm>
          <a:prstGeom prst="rect">
            <a:avLst/>
          </a:prstGeom>
        </p:spPr>
        <p:txBody>
          <a:bodyPr lIns="0" tIns="0" rIns="0" bIns="0" rtlCol="0" anchor="t">
            <a:spAutoFit/>
          </a:bodyPr>
          <a:lstStyle/>
          <a:p>
            <a:pPr algn="ctr">
              <a:lnSpc>
                <a:spcPts val="13950"/>
              </a:lnSpc>
            </a:pPr>
            <a:r>
              <a:rPr lang="en-US" sz="15000" b="1">
                <a:solidFill>
                  <a:srgbClr val="000000"/>
                </a:solidFill>
                <a:latin typeface="Unna Bold"/>
                <a:ea typeface="Unna Bold"/>
                <a:cs typeface="Unna Bold"/>
                <a:sym typeface="Unna Bold"/>
              </a:rPr>
              <a:t>INTRODUCTION</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4360" y="3040165"/>
            <a:ext cx="15859281" cy="4166414"/>
          </a:xfrm>
          <a:prstGeom prst="rect">
            <a:avLst/>
          </a:prstGeom>
        </p:spPr>
        <p:txBody>
          <a:bodyPr lIns="0" tIns="0" rIns="0" bIns="0" rtlCol="0" anchor="t">
            <a:spAutoFit/>
          </a:bodyPr>
          <a:lstStyle/>
          <a:p>
            <a:pPr algn="ctr">
              <a:lnSpc>
                <a:spcPts val="10695"/>
              </a:lnSpc>
            </a:pPr>
            <a:r>
              <a:rPr lang="en-US" sz="11500" b="1">
                <a:solidFill>
                  <a:srgbClr val="000000"/>
                </a:solidFill>
                <a:latin typeface="Unna Bold"/>
                <a:ea typeface="Unna Bold"/>
                <a:cs typeface="Unna Bold"/>
                <a:sym typeface="Unna Bold"/>
              </a:rPr>
              <a:t>FUTURE ENHANCEMENTS AND RECOMMENDATIONS</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AutoShape 4"/>
          <p:cNvSpPr/>
          <p:nvPr/>
        </p:nvSpPr>
        <p:spPr>
          <a:xfrm>
            <a:off x="8697990" y="2202124"/>
            <a:ext cx="0" cy="907925"/>
          </a:xfrm>
          <a:prstGeom prst="line">
            <a:avLst/>
          </a:prstGeom>
          <a:ln w="171450" cap="flat">
            <a:solidFill>
              <a:srgbClr val="000000"/>
            </a:solidFill>
            <a:prstDash val="solid"/>
            <a:headEnd type="none" w="sm" len="sm"/>
            <a:tailEnd type="none" w="sm" len="sm"/>
          </a:ln>
        </p:spPr>
      </p:sp>
      <p:sp>
        <p:nvSpPr>
          <p:cNvPr id="5" name="TextBox 5"/>
          <p:cNvSpPr txBox="1"/>
          <p:nvPr/>
        </p:nvSpPr>
        <p:spPr>
          <a:xfrm>
            <a:off x="1028700" y="2617991"/>
            <a:ext cx="7371496" cy="4248862"/>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Integrate AWS GuardDuty to extend security monitoring beyond instance stops. GuardDuty provides threat detection and continuous monitoring for malicious activity, such as unauthorized API calls or compromised EC2 instances.</a:t>
            </a:r>
          </a:p>
        </p:txBody>
      </p:sp>
      <p:sp>
        <p:nvSpPr>
          <p:cNvPr id="6" name="TextBox 6"/>
          <p:cNvSpPr txBox="1"/>
          <p:nvPr/>
        </p:nvSpPr>
        <p:spPr>
          <a:xfrm>
            <a:off x="1311078" y="1780302"/>
            <a:ext cx="645346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1. Enhanced Security Monitoring</a:t>
            </a:r>
          </a:p>
        </p:txBody>
      </p:sp>
      <p:sp>
        <p:nvSpPr>
          <p:cNvPr id="7" name="AutoShape 7"/>
          <p:cNvSpPr/>
          <p:nvPr/>
        </p:nvSpPr>
        <p:spPr>
          <a:xfrm>
            <a:off x="17013623" y="2202124"/>
            <a:ext cx="0" cy="907925"/>
          </a:xfrm>
          <a:prstGeom prst="line">
            <a:avLst/>
          </a:prstGeom>
          <a:ln w="171450" cap="flat">
            <a:solidFill>
              <a:srgbClr val="000000"/>
            </a:solidFill>
            <a:prstDash val="solid"/>
            <a:headEnd type="none" w="sm" len="sm"/>
            <a:tailEnd type="none" w="sm" len="sm"/>
          </a:ln>
        </p:spPr>
      </p:sp>
      <p:sp>
        <p:nvSpPr>
          <p:cNvPr id="8" name="TextBox 8"/>
          <p:cNvSpPr txBox="1"/>
          <p:nvPr/>
        </p:nvSpPr>
        <p:spPr>
          <a:xfrm>
            <a:off x="9344518" y="2493935"/>
            <a:ext cx="7371496" cy="5468013"/>
          </a:xfrm>
          <a:prstGeom prst="rect">
            <a:avLst/>
          </a:prstGeom>
        </p:spPr>
        <p:txBody>
          <a:bodyPr lIns="0" tIns="0" rIns="0" bIns="0" rtlCol="0" anchor="t">
            <a:spAutoFit/>
          </a:bodyPr>
          <a:lstStyle/>
          <a:p>
            <a:pPr marL="696655" lvl="1" indent="-348327" algn="l">
              <a:lnSpc>
                <a:spcPts val="4840"/>
              </a:lnSpc>
              <a:buFont typeface="Arial"/>
              <a:buChar char="•"/>
            </a:pPr>
            <a:r>
              <a:rPr lang="en-US" sz="3226">
                <a:solidFill>
                  <a:srgbClr val="433833"/>
                </a:solidFill>
                <a:latin typeface="Unna"/>
                <a:ea typeface="Unna"/>
                <a:cs typeface="Unna"/>
                <a:sym typeface="Unna"/>
              </a:rPr>
              <a:t>Implement strategies to reduce operational costs, such as reviewing log retention policies, compressing logs, and filtering unnecessary events before they are sent to CloudWatch Logs. Customizing your metric collection and alerting for only critical events can reduce expenses while maintaining efficient monitoring.</a:t>
            </a:r>
          </a:p>
        </p:txBody>
      </p:sp>
      <p:sp>
        <p:nvSpPr>
          <p:cNvPr id="9" name="TextBox 9"/>
          <p:cNvSpPr txBox="1"/>
          <p:nvPr/>
        </p:nvSpPr>
        <p:spPr>
          <a:xfrm>
            <a:off x="9626897" y="1656246"/>
            <a:ext cx="5977212" cy="495910"/>
          </a:xfrm>
          <a:prstGeom prst="rect">
            <a:avLst/>
          </a:prstGeom>
        </p:spPr>
        <p:txBody>
          <a:bodyPr lIns="0" tIns="0" rIns="0" bIns="0" rtlCol="0" anchor="t">
            <a:spAutoFit/>
          </a:bodyPr>
          <a:lstStyle/>
          <a:p>
            <a:pPr algn="l">
              <a:lnSpc>
                <a:spcPts val="3745"/>
              </a:lnSpc>
            </a:pPr>
            <a:r>
              <a:rPr lang="en-US" sz="3500" b="1">
                <a:solidFill>
                  <a:srgbClr val="433833"/>
                </a:solidFill>
                <a:latin typeface="Unna Bold"/>
                <a:ea typeface="Unna Bold"/>
                <a:cs typeface="Unna Bold"/>
                <a:sym typeface="Unna Bold"/>
              </a:rPr>
              <a:t>2. Cost Optimization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64050" y="8810213"/>
            <a:ext cx="0" cy="1632016"/>
          </a:xfrm>
          <a:prstGeom prst="line">
            <a:avLst/>
          </a:prstGeom>
          <a:ln w="190500" cap="flat">
            <a:solidFill>
              <a:srgbClr val="000000"/>
            </a:solidFill>
            <a:prstDash val="solid"/>
            <a:headEnd type="none" w="sm" len="sm"/>
            <a:tailEnd type="none" w="sm" len="sm"/>
          </a:ln>
        </p:spPr>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
        <p:nvSpPr>
          <p:cNvPr id="5" name="TextBox 5"/>
          <p:cNvSpPr txBox="1"/>
          <p:nvPr/>
        </p:nvSpPr>
        <p:spPr>
          <a:xfrm>
            <a:off x="3079170" y="2638799"/>
            <a:ext cx="7392184" cy="5190538"/>
          </a:xfrm>
          <a:prstGeom prst="rect">
            <a:avLst/>
          </a:prstGeom>
        </p:spPr>
        <p:txBody>
          <a:bodyPr lIns="0" tIns="0" rIns="0" bIns="0" rtlCol="0" anchor="t">
            <a:spAutoFit/>
          </a:bodyPr>
          <a:lstStyle/>
          <a:p>
            <a:pPr algn="l">
              <a:lnSpc>
                <a:spcPts val="19579"/>
              </a:lnSpc>
            </a:pPr>
            <a:r>
              <a:rPr lang="en-US" sz="21999">
                <a:solidFill>
                  <a:srgbClr val="000000"/>
                </a:solidFill>
                <a:latin typeface="Unna"/>
                <a:ea typeface="Unna"/>
                <a:cs typeface="Unna"/>
                <a:sym typeface="Unna"/>
              </a:rPr>
              <a:t>Thank</a:t>
            </a:r>
          </a:p>
          <a:p>
            <a:pPr algn="l">
              <a:lnSpc>
                <a:spcPts val="19579"/>
              </a:lnSpc>
            </a:pPr>
            <a:r>
              <a:rPr lang="en-US" sz="21999">
                <a:solidFill>
                  <a:srgbClr val="000000"/>
                </a:solidFill>
                <a:latin typeface="Unna"/>
                <a:ea typeface="Unna"/>
                <a:cs typeface="Unna"/>
                <a:sym typeface="Unna"/>
              </a:rPr>
              <a:t>You!</a:t>
            </a:r>
          </a:p>
        </p:txBody>
      </p:sp>
      <p:sp>
        <p:nvSpPr>
          <p:cNvPr id="6" name="Freeform 6"/>
          <p:cNvSpPr/>
          <p:nvPr/>
        </p:nvSpPr>
        <p:spPr>
          <a:xfrm>
            <a:off x="11510757" y="2204451"/>
            <a:ext cx="4545590" cy="6605762"/>
          </a:xfrm>
          <a:custGeom>
            <a:avLst/>
            <a:gdLst/>
            <a:ahLst/>
            <a:cxnLst/>
            <a:rect l="l" t="t" r="r" b="b"/>
            <a:pathLst>
              <a:path w="4545590" h="6605762">
                <a:moveTo>
                  <a:pt x="0" y="0"/>
                </a:moveTo>
                <a:lnTo>
                  <a:pt x="4545590" y="0"/>
                </a:lnTo>
                <a:lnTo>
                  <a:pt x="4545590" y="6605762"/>
                </a:lnTo>
                <a:lnTo>
                  <a:pt x="0" y="6605762"/>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3755115" y="1028700"/>
            <a:ext cx="4504310" cy="3220582"/>
          </a:xfrm>
          <a:custGeom>
            <a:avLst/>
            <a:gdLst/>
            <a:ahLst/>
            <a:cxnLst/>
            <a:rect l="l" t="t" r="r" b="b"/>
            <a:pathLst>
              <a:path w="4504310" h="3220582">
                <a:moveTo>
                  <a:pt x="0" y="0"/>
                </a:moveTo>
                <a:lnTo>
                  <a:pt x="4504310" y="0"/>
                </a:lnTo>
                <a:lnTo>
                  <a:pt x="4504310" y="3220582"/>
                </a:lnTo>
                <a:lnTo>
                  <a:pt x="0" y="32205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404524" y="1011084"/>
            <a:ext cx="12417266" cy="3341539"/>
          </a:xfrm>
          <a:prstGeom prst="rect">
            <a:avLst/>
          </a:prstGeom>
        </p:spPr>
        <p:txBody>
          <a:bodyPr lIns="0" tIns="0" rIns="0" bIns="0" rtlCol="0" anchor="t">
            <a:spAutoFit/>
          </a:bodyPr>
          <a:lstStyle/>
          <a:p>
            <a:pPr algn="l">
              <a:lnSpc>
                <a:spcPts val="5316"/>
              </a:lnSpc>
            </a:pPr>
            <a:r>
              <a:rPr lang="en-US" sz="4544">
                <a:solidFill>
                  <a:srgbClr val="000000"/>
                </a:solidFill>
                <a:latin typeface="Unna"/>
                <a:ea typeface="Unna"/>
                <a:cs typeface="Unna"/>
                <a:sym typeface="Unna"/>
              </a:rPr>
              <a:t>By leveraging CloudTrail logs and CloudWatch Metrics, we created a seamless pipeline that monitors EC2 state changes. When an instance exceeds the threshold of stop events, an alarm is automatically triggered in CloudWatch. </a:t>
            </a:r>
          </a:p>
        </p:txBody>
      </p:sp>
      <p:sp>
        <p:nvSpPr>
          <p:cNvPr id="6" name="TextBox 6"/>
          <p:cNvSpPr txBox="1"/>
          <p:nvPr/>
        </p:nvSpPr>
        <p:spPr>
          <a:xfrm>
            <a:off x="1366424" y="4858564"/>
            <a:ext cx="16664801" cy="3341539"/>
          </a:xfrm>
          <a:prstGeom prst="rect">
            <a:avLst/>
          </a:prstGeom>
        </p:spPr>
        <p:txBody>
          <a:bodyPr lIns="0" tIns="0" rIns="0" bIns="0" rtlCol="0" anchor="t">
            <a:spAutoFit/>
          </a:bodyPr>
          <a:lstStyle/>
          <a:p>
            <a:pPr algn="l">
              <a:lnSpc>
                <a:spcPts val="5316"/>
              </a:lnSpc>
            </a:pPr>
            <a:r>
              <a:rPr lang="en-US" sz="4544">
                <a:solidFill>
                  <a:srgbClr val="000000"/>
                </a:solidFill>
                <a:latin typeface="Unna"/>
                <a:ea typeface="Unna"/>
                <a:cs typeface="Unna"/>
                <a:sym typeface="Unna"/>
              </a:rPr>
              <a:t>This alarm then notifies stakeholders via Amazon SNS (Simple Notification Service), enabling timely intervention or investigation.</a:t>
            </a:r>
          </a:p>
          <a:p>
            <a:pPr algn="l">
              <a:lnSpc>
                <a:spcPts val="5316"/>
              </a:lnSpc>
            </a:pPr>
            <a:endParaRPr lang="en-US" sz="4544">
              <a:solidFill>
                <a:srgbClr val="000000"/>
              </a:solidFill>
              <a:latin typeface="Unna"/>
              <a:ea typeface="Unna"/>
              <a:cs typeface="Unna"/>
              <a:sym typeface="Unna"/>
            </a:endParaRPr>
          </a:p>
          <a:p>
            <a:pPr algn="l">
              <a:lnSpc>
                <a:spcPts val="5316"/>
              </a:lnSpc>
            </a:pPr>
            <a:r>
              <a:rPr lang="en-US" sz="4544">
                <a:solidFill>
                  <a:srgbClr val="000000"/>
                </a:solidFill>
                <a:latin typeface="Unna"/>
                <a:ea typeface="Unna"/>
                <a:cs typeface="Unna"/>
                <a:sym typeface="Unna"/>
              </a:rPr>
              <a:t>This approach ensures proactive monitoring, enabling better insight into instance usage patterns and potential operational issues.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148" y="3732724"/>
            <a:ext cx="17302354" cy="3676451"/>
          </a:xfrm>
          <a:prstGeom prst="rect">
            <a:avLst/>
          </a:prstGeom>
        </p:spPr>
        <p:txBody>
          <a:bodyPr lIns="0" tIns="0" rIns="0" bIns="0" rtlCol="0" anchor="t">
            <a:spAutoFit/>
          </a:bodyPr>
          <a:lstStyle/>
          <a:p>
            <a:pPr algn="ctr">
              <a:lnSpc>
                <a:spcPts val="13950"/>
              </a:lnSpc>
            </a:pPr>
            <a:r>
              <a:rPr lang="en-US" sz="15000" b="1">
                <a:solidFill>
                  <a:srgbClr val="000000"/>
                </a:solidFill>
                <a:latin typeface="Unna Bold"/>
                <a:ea typeface="Unna Bold"/>
                <a:cs typeface="Unna Bold"/>
                <a:sym typeface="Unna Bold"/>
              </a:rPr>
              <a:t>AWS </a:t>
            </a:r>
          </a:p>
          <a:p>
            <a:pPr algn="ctr">
              <a:lnSpc>
                <a:spcPts val="13950"/>
              </a:lnSpc>
            </a:pPr>
            <a:r>
              <a:rPr lang="en-US" sz="15000" b="1">
                <a:solidFill>
                  <a:srgbClr val="000000"/>
                </a:solidFill>
                <a:latin typeface="Unna Bold"/>
                <a:ea typeface="Unna Bold"/>
                <a:cs typeface="Unna Bold"/>
                <a:sym typeface="Unna Bold"/>
              </a:rPr>
              <a:t>SERVICES USED</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957452" y="2397998"/>
            <a:ext cx="1226275" cy="2519021"/>
          </a:xfrm>
          <a:custGeom>
            <a:avLst/>
            <a:gdLst/>
            <a:ahLst/>
            <a:cxnLst/>
            <a:rect l="l" t="t" r="r" b="b"/>
            <a:pathLst>
              <a:path w="1226275" h="2519021">
                <a:moveTo>
                  <a:pt x="0" y="0"/>
                </a:moveTo>
                <a:lnTo>
                  <a:pt x="1226274" y="0"/>
                </a:lnTo>
                <a:lnTo>
                  <a:pt x="1226274" y="2519022"/>
                </a:lnTo>
                <a:lnTo>
                  <a:pt x="0" y="2519022"/>
                </a:lnTo>
                <a:lnTo>
                  <a:pt x="0" y="0"/>
                </a:lnTo>
                <a:close/>
              </a:path>
            </a:pathLst>
          </a:custGeom>
          <a:blipFill>
            <a:blip r:embed="rId2">
              <a:extLst>
                <a:ext uri="{96DAC541-7B7A-43D3-8B79-37D633B846F1}">
                  <asvg:svgBlip xmlns:asvg="http://schemas.microsoft.com/office/drawing/2016/SVG/main" xmlns="" r:embed="rId3"/>
                </a:ext>
              </a:extLst>
            </a:blip>
            <a:stretch>
              <a:fillRect l="-105420"/>
            </a:stretch>
          </a:blipFill>
          <a:ln cap="sq">
            <a:noFill/>
            <a:prstDash val="solid"/>
            <a:miter/>
          </a:ln>
        </p:spPr>
      </p:sp>
      <p:sp>
        <p:nvSpPr>
          <p:cNvPr id="3" name="Freeform 3"/>
          <p:cNvSpPr/>
          <p:nvPr/>
        </p:nvSpPr>
        <p:spPr>
          <a:xfrm rot="-5400000">
            <a:off x="1424365" y="3158905"/>
            <a:ext cx="2223482" cy="2223482"/>
          </a:xfrm>
          <a:custGeom>
            <a:avLst/>
            <a:gdLst/>
            <a:ahLst/>
            <a:cxnLst/>
            <a:rect l="l" t="t" r="r" b="b"/>
            <a:pathLst>
              <a:path w="2223482" h="2223482">
                <a:moveTo>
                  <a:pt x="0" y="0"/>
                </a:moveTo>
                <a:lnTo>
                  <a:pt x="2223483" y="0"/>
                </a:lnTo>
                <a:lnTo>
                  <a:pt x="2223483" y="2223482"/>
                </a:lnTo>
                <a:lnTo>
                  <a:pt x="0" y="2223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4" name="AutoShape 4"/>
          <p:cNvSpPr/>
          <p:nvPr/>
        </p:nvSpPr>
        <p:spPr>
          <a:xfrm>
            <a:off x="2570589" y="5382387"/>
            <a:ext cx="0" cy="564930"/>
          </a:xfrm>
          <a:prstGeom prst="line">
            <a:avLst/>
          </a:prstGeom>
          <a:ln w="47625" cap="rnd">
            <a:solidFill>
              <a:srgbClr val="000000"/>
            </a:solidFill>
            <a:prstDash val="sysDot"/>
            <a:headEnd type="none" w="sm" len="sm"/>
            <a:tailEnd type="oval" w="lg" len="lg"/>
          </a:ln>
        </p:spPr>
      </p:sp>
      <p:sp>
        <p:nvSpPr>
          <p:cNvPr id="5" name="Freeform 5"/>
          <p:cNvSpPr/>
          <p:nvPr/>
        </p:nvSpPr>
        <p:spPr>
          <a:xfrm rot="-5400000" flipH="1" flipV="1">
            <a:off x="4445496" y="3624273"/>
            <a:ext cx="1226275" cy="2519021"/>
          </a:xfrm>
          <a:custGeom>
            <a:avLst/>
            <a:gdLst/>
            <a:ahLst/>
            <a:cxnLst/>
            <a:rect l="l" t="t" r="r" b="b"/>
            <a:pathLst>
              <a:path w="1226275" h="2519021">
                <a:moveTo>
                  <a:pt x="1226274" y="2519021"/>
                </a:moveTo>
                <a:lnTo>
                  <a:pt x="0" y="2519021"/>
                </a:lnTo>
                <a:lnTo>
                  <a:pt x="0" y="0"/>
                </a:lnTo>
                <a:lnTo>
                  <a:pt x="1226274" y="0"/>
                </a:lnTo>
                <a:lnTo>
                  <a:pt x="1226274" y="2519021"/>
                </a:lnTo>
                <a:close/>
              </a:path>
            </a:pathLst>
          </a:custGeom>
          <a:blipFill>
            <a:blip r:embed="rId2">
              <a:extLst>
                <a:ext uri="{96DAC541-7B7A-43D3-8B79-37D633B846F1}">
                  <asvg:svgBlip xmlns:asvg="http://schemas.microsoft.com/office/drawing/2016/SVG/main" xmlns="" r:embed="rId3"/>
                </a:ext>
              </a:extLst>
            </a:blip>
            <a:stretch>
              <a:fillRect l="-105420"/>
            </a:stretch>
          </a:blipFill>
        </p:spPr>
      </p:sp>
      <p:sp>
        <p:nvSpPr>
          <p:cNvPr id="6" name="Freeform 6"/>
          <p:cNvSpPr/>
          <p:nvPr/>
        </p:nvSpPr>
        <p:spPr>
          <a:xfrm rot="-5400000">
            <a:off x="3946892" y="3158905"/>
            <a:ext cx="2223482" cy="2223482"/>
          </a:xfrm>
          <a:custGeom>
            <a:avLst/>
            <a:gdLst/>
            <a:ahLst/>
            <a:cxnLst/>
            <a:rect l="l" t="t" r="r" b="b"/>
            <a:pathLst>
              <a:path w="2223482" h="2223482">
                <a:moveTo>
                  <a:pt x="0" y="0"/>
                </a:moveTo>
                <a:lnTo>
                  <a:pt x="2223482" y="0"/>
                </a:lnTo>
                <a:lnTo>
                  <a:pt x="2223482" y="2223482"/>
                </a:lnTo>
                <a:lnTo>
                  <a:pt x="0" y="2223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7" name="AutoShape 7"/>
          <p:cNvSpPr/>
          <p:nvPr/>
        </p:nvSpPr>
        <p:spPr>
          <a:xfrm flipH="1" flipV="1">
            <a:off x="5021588" y="2593761"/>
            <a:ext cx="3885" cy="564916"/>
          </a:xfrm>
          <a:prstGeom prst="line">
            <a:avLst/>
          </a:prstGeom>
          <a:ln w="47625" cap="rnd">
            <a:solidFill>
              <a:srgbClr val="000000"/>
            </a:solidFill>
            <a:prstDash val="sysDot"/>
            <a:headEnd type="none" w="sm" len="sm"/>
            <a:tailEnd type="oval" w="lg" len="lg"/>
          </a:ln>
        </p:spPr>
      </p:sp>
      <p:sp>
        <p:nvSpPr>
          <p:cNvPr id="8" name="Freeform 8"/>
          <p:cNvSpPr/>
          <p:nvPr/>
        </p:nvSpPr>
        <p:spPr>
          <a:xfrm rot="-5400000">
            <a:off x="6928711" y="2398105"/>
            <a:ext cx="1226275" cy="2519021"/>
          </a:xfrm>
          <a:custGeom>
            <a:avLst/>
            <a:gdLst/>
            <a:ahLst/>
            <a:cxnLst/>
            <a:rect l="l" t="t" r="r" b="b"/>
            <a:pathLst>
              <a:path w="1226275" h="2519021">
                <a:moveTo>
                  <a:pt x="0" y="0"/>
                </a:moveTo>
                <a:lnTo>
                  <a:pt x="1226274" y="0"/>
                </a:lnTo>
                <a:lnTo>
                  <a:pt x="1226274" y="2519021"/>
                </a:lnTo>
                <a:lnTo>
                  <a:pt x="0" y="2519021"/>
                </a:lnTo>
                <a:lnTo>
                  <a:pt x="0" y="0"/>
                </a:lnTo>
                <a:close/>
              </a:path>
            </a:pathLst>
          </a:custGeom>
          <a:blipFill>
            <a:blip r:embed="rId2">
              <a:extLst>
                <a:ext uri="{96DAC541-7B7A-43D3-8B79-37D633B846F1}">
                  <asvg:svgBlip xmlns:asvg="http://schemas.microsoft.com/office/drawing/2016/SVG/main" xmlns="" r:embed="rId3"/>
                </a:ext>
              </a:extLst>
            </a:blip>
            <a:stretch>
              <a:fillRect l="-105420"/>
            </a:stretch>
          </a:blipFill>
          <a:ln cap="sq">
            <a:noFill/>
            <a:prstDash val="solid"/>
            <a:miter/>
          </a:ln>
        </p:spPr>
      </p:sp>
      <p:sp>
        <p:nvSpPr>
          <p:cNvPr id="9" name="Freeform 9"/>
          <p:cNvSpPr/>
          <p:nvPr/>
        </p:nvSpPr>
        <p:spPr>
          <a:xfrm rot="-5400000">
            <a:off x="6395624" y="3159011"/>
            <a:ext cx="2223482" cy="2223482"/>
          </a:xfrm>
          <a:custGeom>
            <a:avLst/>
            <a:gdLst/>
            <a:ahLst/>
            <a:cxnLst/>
            <a:rect l="l" t="t" r="r" b="b"/>
            <a:pathLst>
              <a:path w="2223482" h="2223482">
                <a:moveTo>
                  <a:pt x="0" y="0"/>
                </a:moveTo>
                <a:lnTo>
                  <a:pt x="2223483" y="0"/>
                </a:lnTo>
                <a:lnTo>
                  <a:pt x="2223483" y="2223483"/>
                </a:lnTo>
                <a:lnTo>
                  <a:pt x="0" y="2223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10" name="AutoShape 10"/>
          <p:cNvSpPr/>
          <p:nvPr/>
        </p:nvSpPr>
        <p:spPr>
          <a:xfrm>
            <a:off x="7541848" y="5382494"/>
            <a:ext cx="0" cy="564930"/>
          </a:xfrm>
          <a:prstGeom prst="line">
            <a:avLst/>
          </a:prstGeom>
          <a:ln w="47625" cap="rnd">
            <a:solidFill>
              <a:srgbClr val="000000"/>
            </a:solidFill>
            <a:prstDash val="sysDot"/>
            <a:headEnd type="none" w="sm" len="sm"/>
            <a:tailEnd type="oval" w="lg" len="lg"/>
          </a:ln>
        </p:spPr>
      </p:sp>
      <p:sp>
        <p:nvSpPr>
          <p:cNvPr id="11" name="Freeform 11"/>
          <p:cNvSpPr/>
          <p:nvPr/>
        </p:nvSpPr>
        <p:spPr>
          <a:xfrm rot="-5400000" flipH="1" flipV="1">
            <a:off x="9416755" y="3624379"/>
            <a:ext cx="1226275" cy="2519021"/>
          </a:xfrm>
          <a:custGeom>
            <a:avLst/>
            <a:gdLst/>
            <a:ahLst/>
            <a:cxnLst/>
            <a:rect l="l" t="t" r="r" b="b"/>
            <a:pathLst>
              <a:path w="1226275" h="2519021">
                <a:moveTo>
                  <a:pt x="1226274" y="2519022"/>
                </a:moveTo>
                <a:lnTo>
                  <a:pt x="0" y="2519022"/>
                </a:lnTo>
                <a:lnTo>
                  <a:pt x="0" y="0"/>
                </a:lnTo>
                <a:lnTo>
                  <a:pt x="1226274" y="0"/>
                </a:lnTo>
                <a:lnTo>
                  <a:pt x="1226274" y="2519022"/>
                </a:lnTo>
                <a:close/>
              </a:path>
            </a:pathLst>
          </a:custGeom>
          <a:blipFill>
            <a:blip r:embed="rId2">
              <a:extLst>
                <a:ext uri="{96DAC541-7B7A-43D3-8B79-37D633B846F1}">
                  <asvg:svgBlip xmlns:asvg="http://schemas.microsoft.com/office/drawing/2016/SVG/main" xmlns="" r:embed="rId3"/>
                </a:ext>
              </a:extLst>
            </a:blip>
            <a:stretch>
              <a:fillRect l="-105420"/>
            </a:stretch>
          </a:blipFill>
          <a:ln cap="sq">
            <a:noFill/>
            <a:prstDash val="solid"/>
            <a:miter/>
          </a:ln>
        </p:spPr>
      </p:sp>
      <p:sp>
        <p:nvSpPr>
          <p:cNvPr id="12" name="Freeform 12"/>
          <p:cNvSpPr/>
          <p:nvPr/>
        </p:nvSpPr>
        <p:spPr>
          <a:xfrm rot="-5400000">
            <a:off x="8918151" y="3159011"/>
            <a:ext cx="2223482" cy="2223482"/>
          </a:xfrm>
          <a:custGeom>
            <a:avLst/>
            <a:gdLst/>
            <a:ahLst/>
            <a:cxnLst/>
            <a:rect l="l" t="t" r="r" b="b"/>
            <a:pathLst>
              <a:path w="2223482" h="2223482">
                <a:moveTo>
                  <a:pt x="0" y="0"/>
                </a:moveTo>
                <a:lnTo>
                  <a:pt x="2223482" y="0"/>
                </a:lnTo>
                <a:lnTo>
                  <a:pt x="2223482" y="2223483"/>
                </a:lnTo>
                <a:lnTo>
                  <a:pt x="0" y="222348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13" name="AutoShape 13"/>
          <p:cNvSpPr/>
          <p:nvPr/>
        </p:nvSpPr>
        <p:spPr>
          <a:xfrm flipH="1" flipV="1">
            <a:off x="9992847" y="2593867"/>
            <a:ext cx="3885" cy="564916"/>
          </a:xfrm>
          <a:prstGeom prst="line">
            <a:avLst/>
          </a:prstGeom>
          <a:ln w="47625" cap="rnd">
            <a:solidFill>
              <a:srgbClr val="000000"/>
            </a:solidFill>
            <a:prstDash val="sysDot"/>
            <a:headEnd type="none" w="sm" len="sm"/>
            <a:tailEnd type="oval" w="lg" len="lg"/>
          </a:ln>
        </p:spPr>
      </p:sp>
      <p:grpSp>
        <p:nvGrpSpPr>
          <p:cNvPr id="14" name="Group 14"/>
          <p:cNvGrpSpPr/>
          <p:nvPr/>
        </p:nvGrpSpPr>
        <p:grpSpPr>
          <a:xfrm>
            <a:off x="1588303" y="3306436"/>
            <a:ext cx="1911779" cy="19117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sp>
      </p:grpSp>
      <p:grpSp>
        <p:nvGrpSpPr>
          <p:cNvPr id="16" name="Group 16"/>
          <p:cNvGrpSpPr/>
          <p:nvPr/>
        </p:nvGrpSpPr>
        <p:grpSpPr>
          <a:xfrm>
            <a:off x="4100329" y="3306436"/>
            <a:ext cx="1911779" cy="191177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sp>
      </p:grpSp>
      <p:grpSp>
        <p:nvGrpSpPr>
          <p:cNvPr id="18" name="Group 18"/>
          <p:cNvGrpSpPr/>
          <p:nvPr/>
        </p:nvGrpSpPr>
        <p:grpSpPr>
          <a:xfrm>
            <a:off x="6551476" y="3306436"/>
            <a:ext cx="1911779" cy="191177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sp>
      </p:grpSp>
      <p:grpSp>
        <p:nvGrpSpPr>
          <p:cNvPr id="20" name="Group 20"/>
          <p:cNvGrpSpPr/>
          <p:nvPr/>
        </p:nvGrpSpPr>
        <p:grpSpPr>
          <a:xfrm>
            <a:off x="9069878" y="3306436"/>
            <a:ext cx="1911779" cy="191177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sp>
      </p:grpSp>
      <p:sp>
        <p:nvSpPr>
          <p:cNvPr id="22" name="AutoShape 2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23" name="Freeform 2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10"/>
            <a:stretch>
              <a:fillRect/>
            </a:stretch>
          </a:blipFill>
        </p:spPr>
      </p:sp>
      <p:sp>
        <p:nvSpPr>
          <p:cNvPr id="24" name="Freeform 24"/>
          <p:cNvSpPr/>
          <p:nvPr/>
        </p:nvSpPr>
        <p:spPr>
          <a:xfrm rot="-5400000">
            <a:off x="11951241" y="2427582"/>
            <a:ext cx="1226275" cy="2519021"/>
          </a:xfrm>
          <a:custGeom>
            <a:avLst/>
            <a:gdLst/>
            <a:ahLst/>
            <a:cxnLst/>
            <a:rect l="l" t="t" r="r" b="b"/>
            <a:pathLst>
              <a:path w="1226275" h="2519021">
                <a:moveTo>
                  <a:pt x="0" y="0"/>
                </a:moveTo>
                <a:lnTo>
                  <a:pt x="1226274" y="0"/>
                </a:lnTo>
                <a:lnTo>
                  <a:pt x="1226274" y="2519021"/>
                </a:lnTo>
                <a:lnTo>
                  <a:pt x="0" y="2519021"/>
                </a:lnTo>
                <a:lnTo>
                  <a:pt x="0" y="0"/>
                </a:lnTo>
                <a:close/>
              </a:path>
            </a:pathLst>
          </a:custGeom>
          <a:blipFill>
            <a:blip r:embed="rId2">
              <a:extLst>
                <a:ext uri="{96DAC541-7B7A-43D3-8B79-37D633B846F1}">
                  <asvg:svgBlip xmlns:asvg="http://schemas.microsoft.com/office/drawing/2016/SVG/main" xmlns="" r:embed="rId3"/>
                </a:ext>
              </a:extLst>
            </a:blip>
            <a:stretch>
              <a:fillRect l="-105420"/>
            </a:stretch>
          </a:blipFill>
          <a:ln cap="sq">
            <a:noFill/>
            <a:prstDash val="solid"/>
            <a:miter/>
          </a:ln>
        </p:spPr>
      </p:sp>
      <p:sp>
        <p:nvSpPr>
          <p:cNvPr id="25" name="Freeform 25"/>
          <p:cNvSpPr/>
          <p:nvPr/>
        </p:nvSpPr>
        <p:spPr>
          <a:xfrm rot="-5400000">
            <a:off x="11418154" y="3188489"/>
            <a:ext cx="2223482" cy="2223482"/>
          </a:xfrm>
          <a:custGeom>
            <a:avLst/>
            <a:gdLst/>
            <a:ahLst/>
            <a:cxnLst/>
            <a:rect l="l" t="t" r="r" b="b"/>
            <a:pathLst>
              <a:path w="2223482" h="2223482">
                <a:moveTo>
                  <a:pt x="0" y="0"/>
                </a:moveTo>
                <a:lnTo>
                  <a:pt x="2223482" y="0"/>
                </a:lnTo>
                <a:lnTo>
                  <a:pt x="2223482" y="2223482"/>
                </a:lnTo>
                <a:lnTo>
                  <a:pt x="0" y="2223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26" name="AutoShape 26"/>
          <p:cNvSpPr/>
          <p:nvPr/>
        </p:nvSpPr>
        <p:spPr>
          <a:xfrm>
            <a:off x="12564378" y="5411971"/>
            <a:ext cx="0" cy="564930"/>
          </a:xfrm>
          <a:prstGeom prst="line">
            <a:avLst/>
          </a:prstGeom>
          <a:ln w="47625" cap="rnd">
            <a:solidFill>
              <a:srgbClr val="000000"/>
            </a:solidFill>
            <a:prstDash val="sysDot"/>
            <a:headEnd type="none" w="sm" len="sm"/>
            <a:tailEnd type="oval" w="lg" len="lg"/>
          </a:ln>
        </p:spPr>
      </p:sp>
      <p:grpSp>
        <p:nvGrpSpPr>
          <p:cNvPr id="27" name="Group 27"/>
          <p:cNvGrpSpPr/>
          <p:nvPr/>
        </p:nvGrpSpPr>
        <p:grpSpPr>
          <a:xfrm>
            <a:off x="11574006" y="3335913"/>
            <a:ext cx="1911779" cy="191177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sp>
      </p:grpSp>
      <p:sp>
        <p:nvSpPr>
          <p:cNvPr id="29" name="Freeform 29"/>
          <p:cNvSpPr/>
          <p:nvPr/>
        </p:nvSpPr>
        <p:spPr>
          <a:xfrm rot="-5400000" flipH="1" flipV="1">
            <a:off x="14457776" y="3624273"/>
            <a:ext cx="1226275" cy="2519021"/>
          </a:xfrm>
          <a:custGeom>
            <a:avLst/>
            <a:gdLst/>
            <a:ahLst/>
            <a:cxnLst/>
            <a:rect l="l" t="t" r="r" b="b"/>
            <a:pathLst>
              <a:path w="1226275" h="2519021">
                <a:moveTo>
                  <a:pt x="1226274" y="2519021"/>
                </a:moveTo>
                <a:lnTo>
                  <a:pt x="0" y="2519021"/>
                </a:lnTo>
                <a:lnTo>
                  <a:pt x="0" y="0"/>
                </a:lnTo>
                <a:lnTo>
                  <a:pt x="1226274" y="0"/>
                </a:lnTo>
                <a:lnTo>
                  <a:pt x="1226274" y="2519021"/>
                </a:lnTo>
                <a:close/>
              </a:path>
            </a:pathLst>
          </a:custGeom>
          <a:blipFill>
            <a:blip r:embed="rId2">
              <a:extLst>
                <a:ext uri="{96DAC541-7B7A-43D3-8B79-37D633B846F1}">
                  <asvg:svgBlip xmlns:asvg="http://schemas.microsoft.com/office/drawing/2016/SVG/main" xmlns="" r:embed="rId3"/>
                </a:ext>
              </a:extLst>
            </a:blip>
            <a:stretch>
              <a:fillRect l="-105420"/>
            </a:stretch>
          </a:blipFill>
          <a:ln cap="sq">
            <a:noFill/>
            <a:prstDash val="solid"/>
            <a:miter/>
          </a:ln>
        </p:spPr>
      </p:sp>
      <p:sp>
        <p:nvSpPr>
          <p:cNvPr id="30" name="Freeform 30"/>
          <p:cNvSpPr/>
          <p:nvPr/>
        </p:nvSpPr>
        <p:spPr>
          <a:xfrm rot="-5400000">
            <a:off x="13959172" y="3158905"/>
            <a:ext cx="2223482" cy="2223482"/>
          </a:xfrm>
          <a:custGeom>
            <a:avLst/>
            <a:gdLst/>
            <a:ahLst/>
            <a:cxnLst/>
            <a:rect l="l" t="t" r="r" b="b"/>
            <a:pathLst>
              <a:path w="2223482" h="2223482">
                <a:moveTo>
                  <a:pt x="0" y="0"/>
                </a:moveTo>
                <a:lnTo>
                  <a:pt x="2223482" y="0"/>
                </a:lnTo>
                <a:lnTo>
                  <a:pt x="2223482" y="2223482"/>
                </a:lnTo>
                <a:lnTo>
                  <a:pt x="0" y="22234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31" name="AutoShape 31"/>
          <p:cNvSpPr/>
          <p:nvPr/>
        </p:nvSpPr>
        <p:spPr>
          <a:xfrm flipH="1" flipV="1">
            <a:off x="15033868" y="2593761"/>
            <a:ext cx="3885" cy="564916"/>
          </a:xfrm>
          <a:prstGeom prst="line">
            <a:avLst/>
          </a:prstGeom>
          <a:ln w="47625" cap="rnd">
            <a:solidFill>
              <a:srgbClr val="000000"/>
            </a:solidFill>
            <a:prstDash val="sysDot"/>
            <a:headEnd type="none" w="sm" len="sm"/>
            <a:tailEnd type="oval" w="lg" len="lg"/>
          </a:ln>
        </p:spPr>
      </p:sp>
      <p:grpSp>
        <p:nvGrpSpPr>
          <p:cNvPr id="32" name="Group 32"/>
          <p:cNvGrpSpPr/>
          <p:nvPr/>
        </p:nvGrpSpPr>
        <p:grpSpPr>
          <a:xfrm>
            <a:off x="14110899" y="3306330"/>
            <a:ext cx="1911779" cy="191177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50000" r="-50000"/>
              </a:stretch>
            </a:blipFill>
          </p:spPr>
        </p:sp>
      </p:grpSp>
      <p:sp>
        <p:nvSpPr>
          <p:cNvPr id="34" name="TextBox 34"/>
          <p:cNvSpPr txBox="1"/>
          <p:nvPr/>
        </p:nvSpPr>
        <p:spPr>
          <a:xfrm>
            <a:off x="1326567" y="6253126"/>
            <a:ext cx="2488044" cy="1315629"/>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AWS Identity and Access Management</a:t>
            </a:r>
          </a:p>
        </p:txBody>
      </p:sp>
      <p:sp>
        <p:nvSpPr>
          <p:cNvPr id="35" name="TextBox 35"/>
          <p:cNvSpPr txBox="1"/>
          <p:nvPr/>
        </p:nvSpPr>
        <p:spPr>
          <a:xfrm>
            <a:off x="3776757" y="1767438"/>
            <a:ext cx="2488044" cy="439279"/>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AWS CloudTrail</a:t>
            </a:r>
          </a:p>
        </p:txBody>
      </p:sp>
      <p:sp>
        <p:nvSpPr>
          <p:cNvPr id="36" name="TextBox 36"/>
          <p:cNvSpPr txBox="1"/>
          <p:nvPr/>
        </p:nvSpPr>
        <p:spPr>
          <a:xfrm>
            <a:off x="6343964" y="6294309"/>
            <a:ext cx="2488044" cy="877454"/>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AWS CloudWatch</a:t>
            </a:r>
          </a:p>
        </p:txBody>
      </p:sp>
      <p:sp>
        <p:nvSpPr>
          <p:cNvPr id="37" name="TextBox 37"/>
          <p:cNvSpPr txBox="1"/>
          <p:nvPr/>
        </p:nvSpPr>
        <p:spPr>
          <a:xfrm>
            <a:off x="8375091" y="1428724"/>
            <a:ext cx="3189507" cy="877454"/>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Amazon Elastic Cloud Compute</a:t>
            </a:r>
          </a:p>
        </p:txBody>
      </p:sp>
      <p:sp>
        <p:nvSpPr>
          <p:cNvPr id="38" name="TextBox 38"/>
          <p:cNvSpPr txBox="1"/>
          <p:nvPr/>
        </p:nvSpPr>
        <p:spPr>
          <a:xfrm>
            <a:off x="11366493" y="6215026"/>
            <a:ext cx="2488044" cy="1315629"/>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Amazon Simple Notification Service</a:t>
            </a:r>
          </a:p>
        </p:txBody>
      </p:sp>
      <p:sp>
        <p:nvSpPr>
          <p:cNvPr id="39" name="TextBox 39"/>
          <p:cNvSpPr txBox="1"/>
          <p:nvPr/>
        </p:nvSpPr>
        <p:spPr>
          <a:xfrm>
            <a:off x="13416112" y="1409674"/>
            <a:ext cx="3189507" cy="877454"/>
          </a:xfrm>
          <a:prstGeom prst="rect">
            <a:avLst/>
          </a:prstGeom>
        </p:spPr>
        <p:txBody>
          <a:bodyPr lIns="0" tIns="0" rIns="0" bIns="0" rtlCol="0" anchor="t">
            <a:spAutoFit/>
          </a:bodyPr>
          <a:lstStyle/>
          <a:p>
            <a:pPr marL="0" lvl="0" indent="0" algn="ctr">
              <a:lnSpc>
                <a:spcPts val="3460"/>
              </a:lnSpc>
              <a:spcBef>
                <a:spcPct val="0"/>
              </a:spcBef>
            </a:pPr>
            <a:r>
              <a:rPr lang="en-US" sz="2703" b="1">
                <a:solidFill>
                  <a:srgbClr val="343432"/>
                </a:solidFill>
                <a:latin typeface="Unna Bold"/>
                <a:ea typeface="Unna Bold"/>
                <a:cs typeface="Unna Bold"/>
                <a:sym typeface="Unna Bold"/>
              </a:rPr>
              <a:t>Amazon Simple Storage Service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732724"/>
            <a:ext cx="15487962" cy="3676451"/>
          </a:xfrm>
          <a:prstGeom prst="rect">
            <a:avLst/>
          </a:prstGeom>
        </p:spPr>
        <p:txBody>
          <a:bodyPr lIns="0" tIns="0" rIns="0" bIns="0" rtlCol="0" anchor="t">
            <a:spAutoFit/>
          </a:bodyPr>
          <a:lstStyle/>
          <a:p>
            <a:pPr algn="ctr">
              <a:lnSpc>
                <a:spcPts val="13950"/>
              </a:lnSpc>
            </a:pPr>
            <a:r>
              <a:rPr lang="en-US" sz="15000" b="1">
                <a:solidFill>
                  <a:srgbClr val="000000"/>
                </a:solidFill>
                <a:latin typeface="Unna Bold"/>
                <a:ea typeface="Unna Bold"/>
                <a:cs typeface="Unna Bold"/>
                <a:sym typeface="Unna Bold"/>
              </a:rPr>
              <a:t>SYSTEM</a:t>
            </a:r>
          </a:p>
          <a:p>
            <a:pPr algn="ctr">
              <a:lnSpc>
                <a:spcPts val="13950"/>
              </a:lnSpc>
            </a:pPr>
            <a:r>
              <a:rPr lang="en-US" sz="15000" b="1">
                <a:solidFill>
                  <a:srgbClr val="000000"/>
                </a:solidFill>
                <a:latin typeface="Unna Bold"/>
                <a:ea typeface="Unna Bold"/>
                <a:cs typeface="Unna Bold"/>
                <a:sym typeface="Unna Bold"/>
              </a:rPr>
              <a:t>ARCHITECTURE</a:t>
            </a:r>
          </a:p>
        </p:txBody>
      </p:sp>
      <p:sp>
        <p:nvSpPr>
          <p:cNvPr id="3" name="AutoShape 3"/>
          <p:cNvSpPr/>
          <p:nvPr/>
        </p:nvSpPr>
        <p:spPr>
          <a:xfrm flipV="1">
            <a:off x="1028700" y="1893324"/>
            <a:ext cx="1006565" cy="0"/>
          </a:xfrm>
          <a:prstGeom prst="line">
            <a:avLst/>
          </a:prstGeom>
          <a:ln w="190500" cap="flat">
            <a:solidFill>
              <a:srgbClr val="000000"/>
            </a:solidFill>
            <a:prstDash val="solid"/>
            <a:headEnd type="none" w="sm" len="sm"/>
            <a:tailEnd type="none" w="sm" len="sm"/>
          </a:ln>
        </p:spPr>
      </p:sp>
      <p:sp>
        <p:nvSpPr>
          <p:cNvPr id="4" name="Freeform 4"/>
          <p:cNvSpPr/>
          <p:nvPr/>
        </p:nvSpPr>
        <p:spPr>
          <a:xfrm>
            <a:off x="514775" y="0"/>
            <a:ext cx="1991099" cy="1991099"/>
          </a:xfrm>
          <a:custGeom>
            <a:avLst/>
            <a:gdLst/>
            <a:ahLst/>
            <a:cxnLst/>
            <a:rect l="l" t="t" r="r" b="b"/>
            <a:pathLst>
              <a:path w="1991099" h="1991099">
                <a:moveTo>
                  <a:pt x="0" y="0"/>
                </a:moveTo>
                <a:lnTo>
                  <a:pt x="1991099" y="0"/>
                </a:lnTo>
                <a:lnTo>
                  <a:pt x="1991099" y="1991099"/>
                </a:lnTo>
                <a:lnTo>
                  <a:pt x="0" y="1991099"/>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2"/>
            <a:stretch>
              <a:fillRect/>
            </a:stretch>
          </a:blipFill>
        </p:spPr>
      </p:sp>
      <p:sp>
        <p:nvSpPr>
          <p:cNvPr id="4" name="Freeform 4"/>
          <p:cNvSpPr/>
          <p:nvPr/>
        </p:nvSpPr>
        <p:spPr>
          <a:xfrm>
            <a:off x="1071202" y="802713"/>
            <a:ext cx="16522483" cy="7682954"/>
          </a:xfrm>
          <a:custGeom>
            <a:avLst/>
            <a:gdLst/>
            <a:ahLst/>
            <a:cxnLst/>
            <a:rect l="l" t="t" r="r" b="b"/>
            <a:pathLst>
              <a:path w="16522483" h="7682954">
                <a:moveTo>
                  <a:pt x="0" y="0"/>
                </a:moveTo>
                <a:lnTo>
                  <a:pt x="16522483" y="0"/>
                </a:lnTo>
                <a:lnTo>
                  <a:pt x="16522483" y="7682954"/>
                </a:lnTo>
                <a:lnTo>
                  <a:pt x="0" y="7682954"/>
                </a:lnTo>
                <a:lnTo>
                  <a:pt x="0" y="0"/>
                </a:lnTo>
                <a:close/>
              </a:path>
            </a:pathLst>
          </a:custGeom>
          <a:blipFill>
            <a:blip r:embed="rId3"/>
            <a:stretch>
              <a:fillRect/>
            </a:stretch>
          </a:blipFill>
        </p:spPr>
      </p:sp>
      <p:grpSp>
        <p:nvGrpSpPr>
          <p:cNvPr id="5" name="Group 5"/>
          <p:cNvGrpSpPr/>
          <p:nvPr/>
        </p:nvGrpSpPr>
        <p:grpSpPr>
          <a:xfrm>
            <a:off x="1074152" y="7844405"/>
            <a:ext cx="1924078" cy="493551"/>
            <a:chOff x="0" y="0"/>
            <a:chExt cx="506753" cy="129989"/>
          </a:xfrm>
        </p:grpSpPr>
        <p:sp>
          <p:nvSpPr>
            <p:cNvPr id="6" name="Freeform 6"/>
            <p:cNvSpPr/>
            <p:nvPr/>
          </p:nvSpPr>
          <p:spPr>
            <a:xfrm>
              <a:off x="0" y="0"/>
              <a:ext cx="506753" cy="129989"/>
            </a:xfrm>
            <a:custGeom>
              <a:avLst/>
              <a:gdLst/>
              <a:ahLst/>
              <a:cxnLst/>
              <a:rect l="l" t="t" r="r" b="b"/>
              <a:pathLst>
                <a:path w="506753" h="129989">
                  <a:moveTo>
                    <a:pt x="0" y="0"/>
                  </a:moveTo>
                  <a:lnTo>
                    <a:pt x="506753" y="0"/>
                  </a:lnTo>
                  <a:lnTo>
                    <a:pt x="506753" y="129989"/>
                  </a:lnTo>
                  <a:lnTo>
                    <a:pt x="0" y="129989"/>
                  </a:lnTo>
                  <a:close/>
                </a:path>
              </a:pathLst>
            </a:custGeom>
            <a:solidFill>
              <a:srgbClr val="FFFFFF"/>
            </a:solidFill>
          </p:spPr>
        </p:sp>
        <p:sp>
          <p:nvSpPr>
            <p:cNvPr id="7" name="TextBox 7"/>
            <p:cNvSpPr txBox="1"/>
            <p:nvPr/>
          </p:nvSpPr>
          <p:spPr>
            <a:xfrm>
              <a:off x="0" y="-38100"/>
              <a:ext cx="506753" cy="168089"/>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21186" y="7825355"/>
            <a:ext cx="1738685" cy="382617"/>
          </a:xfrm>
          <a:prstGeom prst="rect">
            <a:avLst/>
          </a:prstGeom>
        </p:spPr>
        <p:txBody>
          <a:bodyPr lIns="0" tIns="0" rIns="0" bIns="0" rtlCol="0" anchor="t">
            <a:spAutoFit/>
          </a:bodyPr>
          <a:lstStyle/>
          <a:p>
            <a:pPr algn="ctr">
              <a:lnSpc>
                <a:spcPts val="1509"/>
              </a:lnSpc>
            </a:pPr>
            <a:r>
              <a:rPr lang="en-US" sz="1143" b="1">
                <a:solidFill>
                  <a:srgbClr val="000000"/>
                </a:solidFill>
                <a:latin typeface="Unna Bold"/>
                <a:ea typeface="Unna Bold"/>
                <a:cs typeface="Unna Bold"/>
                <a:sym typeface="Unna Bold"/>
              </a:rPr>
              <a:t>Stakeholders </a:t>
            </a:r>
          </a:p>
          <a:p>
            <a:pPr algn="ctr">
              <a:lnSpc>
                <a:spcPts val="1509"/>
              </a:lnSpc>
            </a:pPr>
            <a:r>
              <a:rPr lang="en-US" sz="1143" b="1">
                <a:solidFill>
                  <a:srgbClr val="000000"/>
                </a:solidFill>
                <a:latin typeface="Unna Bold"/>
                <a:ea typeface="Unna Bold"/>
                <a:cs typeface="Unna Bold"/>
                <a:sym typeface="Unna Bold"/>
              </a:rPr>
              <a:t>(HODs, Cloud Engineers, etc)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597447" y="5922988"/>
            <a:ext cx="0" cy="1004676"/>
          </a:xfrm>
          <a:prstGeom prst="line">
            <a:avLst/>
          </a:prstGeom>
          <a:ln w="47625" cap="flat">
            <a:solidFill>
              <a:srgbClr val="000000"/>
            </a:solidFill>
            <a:prstDash val="solid"/>
            <a:headEnd type="none" w="sm" len="sm"/>
            <a:tailEnd type="none" w="sm" len="sm"/>
          </a:ln>
        </p:spPr>
      </p:sp>
      <p:grpSp>
        <p:nvGrpSpPr>
          <p:cNvPr id="3" name="Group 3"/>
          <p:cNvGrpSpPr/>
          <p:nvPr/>
        </p:nvGrpSpPr>
        <p:grpSpPr>
          <a:xfrm>
            <a:off x="2760069" y="5073983"/>
            <a:ext cx="1623795" cy="943454"/>
            <a:chOff x="0" y="0"/>
            <a:chExt cx="387263" cy="225007"/>
          </a:xfrm>
        </p:grpSpPr>
        <p:sp>
          <p:nvSpPr>
            <p:cNvPr id="4" name="Freeform 4"/>
            <p:cNvSpPr/>
            <p:nvPr/>
          </p:nvSpPr>
          <p:spPr>
            <a:xfrm>
              <a:off x="0" y="0"/>
              <a:ext cx="387263" cy="225007"/>
            </a:xfrm>
            <a:custGeom>
              <a:avLst/>
              <a:gdLst/>
              <a:ahLst/>
              <a:cxnLst/>
              <a:rect l="l" t="t" r="r" b="b"/>
              <a:pathLst>
                <a:path w="387263" h="225007">
                  <a:moveTo>
                    <a:pt x="0" y="0"/>
                  </a:moveTo>
                  <a:lnTo>
                    <a:pt x="387263" y="0"/>
                  </a:lnTo>
                  <a:lnTo>
                    <a:pt x="387263" y="225007"/>
                  </a:lnTo>
                  <a:lnTo>
                    <a:pt x="0" y="225007"/>
                  </a:lnTo>
                  <a:close/>
                </a:path>
              </a:pathLst>
            </a:custGeom>
            <a:solidFill>
              <a:srgbClr val="000000"/>
            </a:solidFill>
            <a:ln cap="sq">
              <a:noFill/>
              <a:prstDash val="solid"/>
              <a:miter/>
            </a:ln>
          </p:spPr>
        </p:sp>
        <p:sp>
          <p:nvSpPr>
            <p:cNvPr id="5" name="TextBox 5"/>
            <p:cNvSpPr txBox="1"/>
            <p:nvPr/>
          </p:nvSpPr>
          <p:spPr>
            <a:xfrm>
              <a:off x="0" y="-38100"/>
              <a:ext cx="387263" cy="263107"/>
            </a:xfrm>
            <a:prstGeom prst="rect">
              <a:avLst/>
            </a:prstGeom>
          </p:spPr>
          <p:txBody>
            <a:bodyPr lIns="55207" tIns="55207" rIns="55207" bIns="55207" rtlCol="0" anchor="ctr"/>
            <a:lstStyle/>
            <a:p>
              <a:pPr algn="ctr">
                <a:lnSpc>
                  <a:spcPts val="2659"/>
                </a:lnSpc>
              </a:pPr>
              <a:endParaRPr/>
            </a:p>
          </p:txBody>
        </p:sp>
      </p:grpSp>
      <p:grpSp>
        <p:nvGrpSpPr>
          <p:cNvPr id="6" name="Group 6"/>
          <p:cNvGrpSpPr/>
          <p:nvPr/>
        </p:nvGrpSpPr>
        <p:grpSpPr>
          <a:xfrm>
            <a:off x="9217445" y="5073983"/>
            <a:ext cx="1623795" cy="943454"/>
            <a:chOff x="0" y="0"/>
            <a:chExt cx="387263" cy="225007"/>
          </a:xfrm>
        </p:grpSpPr>
        <p:sp>
          <p:nvSpPr>
            <p:cNvPr id="7" name="Freeform 7"/>
            <p:cNvSpPr/>
            <p:nvPr/>
          </p:nvSpPr>
          <p:spPr>
            <a:xfrm>
              <a:off x="0" y="0"/>
              <a:ext cx="387263" cy="225007"/>
            </a:xfrm>
            <a:custGeom>
              <a:avLst/>
              <a:gdLst/>
              <a:ahLst/>
              <a:cxnLst/>
              <a:rect l="l" t="t" r="r" b="b"/>
              <a:pathLst>
                <a:path w="387263" h="225007">
                  <a:moveTo>
                    <a:pt x="0" y="0"/>
                  </a:moveTo>
                  <a:lnTo>
                    <a:pt x="387263" y="0"/>
                  </a:lnTo>
                  <a:lnTo>
                    <a:pt x="387263" y="225007"/>
                  </a:lnTo>
                  <a:lnTo>
                    <a:pt x="0" y="225007"/>
                  </a:lnTo>
                  <a:close/>
                </a:path>
              </a:pathLst>
            </a:custGeom>
            <a:solidFill>
              <a:srgbClr val="000000"/>
            </a:solidFill>
            <a:ln cap="sq">
              <a:noFill/>
              <a:prstDash val="solid"/>
              <a:miter/>
            </a:ln>
          </p:spPr>
        </p:sp>
        <p:sp>
          <p:nvSpPr>
            <p:cNvPr id="8" name="TextBox 8"/>
            <p:cNvSpPr txBox="1"/>
            <p:nvPr/>
          </p:nvSpPr>
          <p:spPr>
            <a:xfrm>
              <a:off x="0" y="-38100"/>
              <a:ext cx="387263" cy="263107"/>
            </a:xfrm>
            <a:prstGeom prst="rect">
              <a:avLst/>
            </a:prstGeom>
          </p:spPr>
          <p:txBody>
            <a:bodyPr lIns="55207" tIns="55207" rIns="55207" bIns="55207" rtlCol="0" anchor="ctr"/>
            <a:lstStyle/>
            <a:p>
              <a:pPr marL="0" lvl="0" indent="0" algn="ctr">
                <a:lnSpc>
                  <a:spcPts val="2659"/>
                </a:lnSpc>
                <a:spcBef>
                  <a:spcPct val="0"/>
                </a:spcBef>
              </a:pPr>
              <a:endParaRPr/>
            </a:p>
          </p:txBody>
        </p:sp>
      </p:grpSp>
      <p:grpSp>
        <p:nvGrpSpPr>
          <p:cNvPr id="9" name="Group 9"/>
          <p:cNvGrpSpPr/>
          <p:nvPr/>
        </p:nvGrpSpPr>
        <p:grpSpPr>
          <a:xfrm>
            <a:off x="5987700" y="5073983"/>
            <a:ext cx="1649929" cy="943454"/>
            <a:chOff x="0" y="0"/>
            <a:chExt cx="393496" cy="225007"/>
          </a:xfrm>
        </p:grpSpPr>
        <p:sp>
          <p:nvSpPr>
            <p:cNvPr id="10" name="Freeform 10"/>
            <p:cNvSpPr/>
            <p:nvPr/>
          </p:nvSpPr>
          <p:spPr>
            <a:xfrm>
              <a:off x="0" y="0"/>
              <a:ext cx="393496" cy="225007"/>
            </a:xfrm>
            <a:custGeom>
              <a:avLst/>
              <a:gdLst/>
              <a:ahLst/>
              <a:cxnLst/>
              <a:rect l="l" t="t" r="r" b="b"/>
              <a:pathLst>
                <a:path w="393496" h="225007">
                  <a:moveTo>
                    <a:pt x="0" y="0"/>
                  </a:moveTo>
                  <a:lnTo>
                    <a:pt x="393496" y="0"/>
                  </a:lnTo>
                  <a:lnTo>
                    <a:pt x="393496" y="225007"/>
                  </a:lnTo>
                  <a:lnTo>
                    <a:pt x="0" y="225007"/>
                  </a:lnTo>
                  <a:close/>
                </a:path>
              </a:pathLst>
            </a:custGeom>
            <a:solidFill>
              <a:srgbClr val="000000"/>
            </a:solidFill>
            <a:ln cap="sq">
              <a:noFill/>
              <a:prstDash val="solid"/>
              <a:miter/>
            </a:ln>
          </p:spPr>
        </p:sp>
        <p:sp>
          <p:nvSpPr>
            <p:cNvPr id="11" name="TextBox 11"/>
            <p:cNvSpPr txBox="1"/>
            <p:nvPr/>
          </p:nvSpPr>
          <p:spPr>
            <a:xfrm>
              <a:off x="0" y="-38100"/>
              <a:ext cx="393496" cy="263107"/>
            </a:xfrm>
            <a:prstGeom prst="rect">
              <a:avLst/>
            </a:prstGeom>
          </p:spPr>
          <p:txBody>
            <a:bodyPr lIns="55207" tIns="55207" rIns="55207" bIns="55207" rtlCol="0" anchor="ctr"/>
            <a:lstStyle/>
            <a:p>
              <a:pPr marL="0" lvl="0" indent="0" algn="ctr">
                <a:lnSpc>
                  <a:spcPts val="2659"/>
                </a:lnSpc>
                <a:spcBef>
                  <a:spcPct val="0"/>
                </a:spcBef>
              </a:pPr>
              <a:endParaRPr/>
            </a:p>
          </p:txBody>
        </p:sp>
      </p:grpSp>
      <p:grpSp>
        <p:nvGrpSpPr>
          <p:cNvPr id="12" name="Group 12"/>
          <p:cNvGrpSpPr/>
          <p:nvPr/>
        </p:nvGrpSpPr>
        <p:grpSpPr>
          <a:xfrm>
            <a:off x="12446025" y="5073983"/>
            <a:ext cx="1624958" cy="943454"/>
            <a:chOff x="0" y="0"/>
            <a:chExt cx="387541" cy="225007"/>
          </a:xfrm>
        </p:grpSpPr>
        <p:sp>
          <p:nvSpPr>
            <p:cNvPr id="13" name="Freeform 13"/>
            <p:cNvSpPr/>
            <p:nvPr/>
          </p:nvSpPr>
          <p:spPr>
            <a:xfrm>
              <a:off x="0" y="0"/>
              <a:ext cx="387540" cy="225007"/>
            </a:xfrm>
            <a:custGeom>
              <a:avLst/>
              <a:gdLst/>
              <a:ahLst/>
              <a:cxnLst/>
              <a:rect l="l" t="t" r="r" b="b"/>
              <a:pathLst>
                <a:path w="387540" h="225007">
                  <a:moveTo>
                    <a:pt x="0" y="0"/>
                  </a:moveTo>
                  <a:lnTo>
                    <a:pt x="387540" y="0"/>
                  </a:lnTo>
                  <a:lnTo>
                    <a:pt x="387540" y="225007"/>
                  </a:lnTo>
                  <a:lnTo>
                    <a:pt x="0" y="225007"/>
                  </a:lnTo>
                  <a:close/>
                </a:path>
              </a:pathLst>
            </a:custGeom>
            <a:solidFill>
              <a:srgbClr val="000000"/>
            </a:solidFill>
            <a:ln cap="sq">
              <a:noFill/>
              <a:prstDash val="solid"/>
              <a:miter/>
            </a:ln>
          </p:spPr>
        </p:sp>
        <p:sp>
          <p:nvSpPr>
            <p:cNvPr id="14" name="TextBox 14"/>
            <p:cNvSpPr txBox="1"/>
            <p:nvPr/>
          </p:nvSpPr>
          <p:spPr>
            <a:xfrm>
              <a:off x="0" y="-38100"/>
              <a:ext cx="387541" cy="263107"/>
            </a:xfrm>
            <a:prstGeom prst="rect">
              <a:avLst/>
            </a:prstGeom>
          </p:spPr>
          <p:txBody>
            <a:bodyPr lIns="55207" tIns="55207" rIns="55207" bIns="55207" rtlCol="0" anchor="ctr"/>
            <a:lstStyle/>
            <a:p>
              <a:pPr marL="0" lvl="0" indent="0" algn="ctr">
                <a:lnSpc>
                  <a:spcPts val="2659"/>
                </a:lnSpc>
                <a:spcBef>
                  <a:spcPct val="0"/>
                </a:spcBef>
              </a:pPr>
              <a:endParaRPr/>
            </a:p>
          </p:txBody>
        </p:sp>
      </p:grpSp>
      <p:sp>
        <p:nvSpPr>
          <p:cNvPr id="15" name="AutoShape 15"/>
          <p:cNvSpPr/>
          <p:nvPr/>
        </p:nvSpPr>
        <p:spPr>
          <a:xfrm flipH="1" flipV="1">
            <a:off x="5160515" y="4069308"/>
            <a:ext cx="0" cy="1004676"/>
          </a:xfrm>
          <a:prstGeom prst="line">
            <a:avLst/>
          </a:prstGeom>
          <a:ln w="47625" cap="flat">
            <a:solidFill>
              <a:srgbClr val="000000"/>
            </a:solidFill>
            <a:prstDash val="solid"/>
            <a:headEnd type="none" w="sm" len="sm"/>
            <a:tailEnd type="none" w="sm" len="sm"/>
          </a:ln>
        </p:spPr>
      </p:sp>
      <p:sp>
        <p:nvSpPr>
          <p:cNvPr id="16" name="TextBox 16"/>
          <p:cNvSpPr txBox="1"/>
          <p:nvPr/>
        </p:nvSpPr>
        <p:spPr>
          <a:xfrm>
            <a:off x="2182643" y="6978559"/>
            <a:ext cx="2778646" cy="1432268"/>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The user initiates the process by configuring the resources through the AWS console</a:t>
            </a:r>
          </a:p>
        </p:txBody>
      </p:sp>
      <p:sp>
        <p:nvSpPr>
          <p:cNvPr id="17" name="Freeform 17"/>
          <p:cNvSpPr/>
          <p:nvPr/>
        </p:nvSpPr>
        <p:spPr>
          <a:xfrm rot="5400000">
            <a:off x="15492158" y="4961746"/>
            <a:ext cx="1226397" cy="1149747"/>
          </a:xfrm>
          <a:custGeom>
            <a:avLst/>
            <a:gdLst/>
            <a:ahLst/>
            <a:cxnLst/>
            <a:rect l="l" t="t" r="r" b="b"/>
            <a:pathLst>
              <a:path w="1226397" h="1149747">
                <a:moveTo>
                  <a:pt x="0" y="0"/>
                </a:moveTo>
                <a:lnTo>
                  <a:pt x="1226397" y="0"/>
                </a:lnTo>
                <a:lnTo>
                  <a:pt x="1226397" y="1149747"/>
                </a:lnTo>
                <a:lnTo>
                  <a:pt x="0" y="11497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a:off x="4374098" y="5073983"/>
            <a:ext cx="1623795" cy="943454"/>
            <a:chOff x="0" y="0"/>
            <a:chExt cx="387263" cy="225007"/>
          </a:xfrm>
        </p:grpSpPr>
        <p:sp>
          <p:nvSpPr>
            <p:cNvPr id="19" name="Freeform 19"/>
            <p:cNvSpPr/>
            <p:nvPr/>
          </p:nvSpPr>
          <p:spPr>
            <a:xfrm>
              <a:off x="0" y="0"/>
              <a:ext cx="387263" cy="225007"/>
            </a:xfrm>
            <a:custGeom>
              <a:avLst/>
              <a:gdLst/>
              <a:ahLst/>
              <a:cxnLst/>
              <a:rect l="l" t="t" r="r" b="b"/>
              <a:pathLst>
                <a:path w="387263" h="225007">
                  <a:moveTo>
                    <a:pt x="0" y="0"/>
                  </a:moveTo>
                  <a:lnTo>
                    <a:pt x="387263" y="0"/>
                  </a:lnTo>
                  <a:lnTo>
                    <a:pt x="387263" y="225007"/>
                  </a:lnTo>
                  <a:lnTo>
                    <a:pt x="0" y="225007"/>
                  </a:lnTo>
                  <a:close/>
                </a:path>
              </a:pathLst>
            </a:custGeom>
            <a:solidFill>
              <a:srgbClr val="FFFFFF"/>
            </a:solidFill>
            <a:ln w="19050" cap="sq">
              <a:solidFill>
                <a:srgbClr val="000000"/>
              </a:solidFill>
              <a:prstDash val="solid"/>
              <a:miter/>
            </a:ln>
          </p:spPr>
        </p:sp>
        <p:sp>
          <p:nvSpPr>
            <p:cNvPr id="20" name="TextBox 20"/>
            <p:cNvSpPr txBox="1"/>
            <p:nvPr/>
          </p:nvSpPr>
          <p:spPr>
            <a:xfrm>
              <a:off x="0" y="-38100"/>
              <a:ext cx="387263" cy="263107"/>
            </a:xfrm>
            <a:prstGeom prst="rect">
              <a:avLst/>
            </a:prstGeom>
          </p:spPr>
          <p:txBody>
            <a:bodyPr lIns="55207" tIns="55207" rIns="55207" bIns="55207" rtlCol="0" anchor="ctr"/>
            <a:lstStyle/>
            <a:p>
              <a:pPr algn="ctr">
                <a:lnSpc>
                  <a:spcPts val="2659"/>
                </a:lnSpc>
              </a:pPr>
              <a:endParaRPr/>
            </a:p>
          </p:txBody>
        </p:sp>
      </p:grpSp>
      <p:grpSp>
        <p:nvGrpSpPr>
          <p:cNvPr id="21" name="Group 21"/>
          <p:cNvGrpSpPr/>
          <p:nvPr/>
        </p:nvGrpSpPr>
        <p:grpSpPr>
          <a:xfrm>
            <a:off x="7589770" y="5073983"/>
            <a:ext cx="1649929" cy="943454"/>
            <a:chOff x="0" y="0"/>
            <a:chExt cx="393496" cy="225007"/>
          </a:xfrm>
        </p:grpSpPr>
        <p:sp>
          <p:nvSpPr>
            <p:cNvPr id="22" name="Freeform 22"/>
            <p:cNvSpPr/>
            <p:nvPr/>
          </p:nvSpPr>
          <p:spPr>
            <a:xfrm>
              <a:off x="0" y="0"/>
              <a:ext cx="393496" cy="225007"/>
            </a:xfrm>
            <a:custGeom>
              <a:avLst/>
              <a:gdLst/>
              <a:ahLst/>
              <a:cxnLst/>
              <a:rect l="l" t="t" r="r" b="b"/>
              <a:pathLst>
                <a:path w="393496" h="225007">
                  <a:moveTo>
                    <a:pt x="0" y="0"/>
                  </a:moveTo>
                  <a:lnTo>
                    <a:pt x="393496" y="0"/>
                  </a:lnTo>
                  <a:lnTo>
                    <a:pt x="393496" y="225007"/>
                  </a:lnTo>
                  <a:lnTo>
                    <a:pt x="0" y="225007"/>
                  </a:lnTo>
                  <a:close/>
                </a:path>
              </a:pathLst>
            </a:custGeom>
            <a:solidFill>
              <a:srgbClr val="FFFFFF"/>
            </a:solidFill>
            <a:ln w="19050" cap="sq">
              <a:solidFill>
                <a:srgbClr val="000000"/>
              </a:solidFill>
              <a:prstDash val="solid"/>
              <a:miter/>
            </a:ln>
          </p:spPr>
        </p:sp>
        <p:sp>
          <p:nvSpPr>
            <p:cNvPr id="23" name="TextBox 23"/>
            <p:cNvSpPr txBox="1"/>
            <p:nvPr/>
          </p:nvSpPr>
          <p:spPr>
            <a:xfrm>
              <a:off x="0" y="-38100"/>
              <a:ext cx="393496" cy="263107"/>
            </a:xfrm>
            <a:prstGeom prst="rect">
              <a:avLst/>
            </a:prstGeom>
          </p:spPr>
          <p:txBody>
            <a:bodyPr lIns="55207" tIns="55207" rIns="55207" bIns="55207" rtlCol="0" anchor="ctr"/>
            <a:lstStyle/>
            <a:p>
              <a:pPr marL="0" lvl="0" indent="0" algn="ctr">
                <a:lnSpc>
                  <a:spcPts val="2659"/>
                </a:lnSpc>
                <a:spcBef>
                  <a:spcPct val="0"/>
                </a:spcBef>
              </a:pPr>
              <a:endParaRPr/>
            </a:p>
          </p:txBody>
        </p:sp>
      </p:grpSp>
      <p:grpSp>
        <p:nvGrpSpPr>
          <p:cNvPr id="24" name="Group 24"/>
          <p:cNvGrpSpPr/>
          <p:nvPr/>
        </p:nvGrpSpPr>
        <p:grpSpPr>
          <a:xfrm>
            <a:off x="10829706" y="5073983"/>
            <a:ext cx="1623795" cy="943454"/>
            <a:chOff x="0" y="0"/>
            <a:chExt cx="387263" cy="225007"/>
          </a:xfrm>
        </p:grpSpPr>
        <p:sp>
          <p:nvSpPr>
            <p:cNvPr id="25" name="Freeform 25"/>
            <p:cNvSpPr/>
            <p:nvPr/>
          </p:nvSpPr>
          <p:spPr>
            <a:xfrm>
              <a:off x="0" y="0"/>
              <a:ext cx="387263" cy="225007"/>
            </a:xfrm>
            <a:custGeom>
              <a:avLst/>
              <a:gdLst/>
              <a:ahLst/>
              <a:cxnLst/>
              <a:rect l="l" t="t" r="r" b="b"/>
              <a:pathLst>
                <a:path w="387263" h="225007">
                  <a:moveTo>
                    <a:pt x="0" y="0"/>
                  </a:moveTo>
                  <a:lnTo>
                    <a:pt x="387263" y="0"/>
                  </a:lnTo>
                  <a:lnTo>
                    <a:pt x="387263" y="225007"/>
                  </a:lnTo>
                  <a:lnTo>
                    <a:pt x="0" y="225007"/>
                  </a:lnTo>
                  <a:close/>
                </a:path>
              </a:pathLst>
            </a:custGeom>
            <a:solidFill>
              <a:srgbClr val="FFFFFF"/>
            </a:solidFill>
            <a:ln w="19050" cap="sq">
              <a:solidFill>
                <a:srgbClr val="000000"/>
              </a:solidFill>
              <a:prstDash val="solid"/>
              <a:miter/>
            </a:ln>
          </p:spPr>
        </p:sp>
        <p:sp>
          <p:nvSpPr>
            <p:cNvPr id="26" name="TextBox 26"/>
            <p:cNvSpPr txBox="1"/>
            <p:nvPr/>
          </p:nvSpPr>
          <p:spPr>
            <a:xfrm>
              <a:off x="0" y="-38100"/>
              <a:ext cx="387263" cy="263107"/>
            </a:xfrm>
            <a:prstGeom prst="rect">
              <a:avLst/>
            </a:prstGeom>
          </p:spPr>
          <p:txBody>
            <a:bodyPr lIns="55207" tIns="55207" rIns="55207" bIns="55207" rtlCol="0" anchor="ctr"/>
            <a:lstStyle/>
            <a:p>
              <a:pPr marL="0" lvl="0" indent="0" algn="ctr">
                <a:lnSpc>
                  <a:spcPts val="2659"/>
                </a:lnSpc>
                <a:spcBef>
                  <a:spcPct val="0"/>
                </a:spcBef>
              </a:pPr>
              <a:endParaRPr/>
            </a:p>
          </p:txBody>
        </p:sp>
      </p:grpSp>
      <p:grpSp>
        <p:nvGrpSpPr>
          <p:cNvPr id="27" name="Group 27"/>
          <p:cNvGrpSpPr/>
          <p:nvPr/>
        </p:nvGrpSpPr>
        <p:grpSpPr>
          <a:xfrm>
            <a:off x="14053700" y="5073983"/>
            <a:ext cx="1624958" cy="943454"/>
            <a:chOff x="0" y="0"/>
            <a:chExt cx="387541" cy="225007"/>
          </a:xfrm>
        </p:grpSpPr>
        <p:sp>
          <p:nvSpPr>
            <p:cNvPr id="28" name="Freeform 28"/>
            <p:cNvSpPr/>
            <p:nvPr/>
          </p:nvSpPr>
          <p:spPr>
            <a:xfrm>
              <a:off x="0" y="0"/>
              <a:ext cx="387540" cy="225007"/>
            </a:xfrm>
            <a:custGeom>
              <a:avLst/>
              <a:gdLst/>
              <a:ahLst/>
              <a:cxnLst/>
              <a:rect l="l" t="t" r="r" b="b"/>
              <a:pathLst>
                <a:path w="387540" h="225007">
                  <a:moveTo>
                    <a:pt x="0" y="0"/>
                  </a:moveTo>
                  <a:lnTo>
                    <a:pt x="387540" y="0"/>
                  </a:lnTo>
                  <a:lnTo>
                    <a:pt x="387540" y="225007"/>
                  </a:lnTo>
                  <a:lnTo>
                    <a:pt x="0" y="225007"/>
                  </a:lnTo>
                  <a:close/>
                </a:path>
              </a:pathLst>
            </a:custGeom>
            <a:solidFill>
              <a:srgbClr val="FFFFFF"/>
            </a:solidFill>
            <a:ln w="19050" cap="sq">
              <a:solidFill>
                <a:srgbClr val="000000"/>
              </a:solidFill>
              <a:prstDash val="solid"/>
              <a:miter/>
            </a:ln>
          </p:spPr>
        </p:sp>
        <p:sp>
          <p:nvSpPr>
            <p:cNvPr id="29" name="TextBox 29"/>
            <p:cNvSpPr txBox="1"/>
            <p:nvPr/>
          </p:nvSpPr>
          <p:spPr>
            <a:xfrm>
              <a:off x="0" y="-38100"/>
              <a:ext cx="387541" cy="263107"/>
            </a:xfrm>
            <a:prstGeom prst="rect">
              <a:avLst/>
            </a:prstGeom>
          </p:spPr>
          <p:txBody>
            <a:bodyPr lIns="55207" tIns="55207" rIns="55207" bIns="55207" rtlCol="0" anchor="ctr"/>
            <a:lstStyle/>
            <a:p>
              <a:pPr marL="0" lvl="0" indent="0" algn="ctr">
                <a:lnSpc>
                  <a:spcPts val="2659"/>
                </a:lnSpc>
                <a:spcBef>
                  <a:spcPct val="0"/>
                </a:spcBef>
              </a:pPr>
              <a:endParaRPr/>
            </a:p>
          </p:txBody>
        </p:sp>
      </p:grpSp>
      <p:sp>
        <p:nvSpPr>
          <p:cNvPr id="30" name="AutoShape 30"/>
          <p:cNvSpPr/>
          <p:nvPr/>
        </p:nvSpPr>
        <p:spPr>
          <a:xfrm flipV="1">
            <a:off x="304513" y="8970707"/>
            <a:ext cx="1006565" cy="0"/>
          </a:xfrm>
          <a:prstGeom prst="line">
            <a:avLst/>
          </a:prstGeom>
          <a:ln w="190500" cap="flat">
            <a:solidFill>
              <a:srgbClr val="000000"/>
            </a:solidFill>
            <a:prstDash val="solid"/>
            <a:headEnd type="none" w="sm" len="sm"/>
            <a:tailEnd type="none" w="sm" len="sm"/>
          </a:ln>
        </p:spPr>
      </p:sp>
      <p:sp>
        <p:nvSpPr>
          <p:cNvPr id="31" name="Freeform 31"/>
          <p:cNvSpPr/>
          <p:nvPr/>
        </p:nvSpPr>
        <p:spPr>
          <a:xfrm>
            <a:off x="249167" y="8970707"/>
            <a:ext cx="1117257" cy="1117257"/>
          </a:xfrm>
          <a:custGeom>
            <a:avLst/>
            <a:gdLst/>
            <a:ahLst/>
            <a:cxnLst/>
            <a:rect l="l" t="t" r="r" b="b"/>
            <a:pathLst>
              <a:path w="1117257" h="1117257">
                <a:moveTo>
                  <a:pt x="0" y="0"/>
                </a:moveTo>
                <a:lnTo>
                  <a:pt x="1117257" y="0"/>
                </a:lnTo>
                <a:lnTo>
                  <a:pt x="1117257" y="1117257"/>
                </a:lnTo>
                <a:lnTo>
                  <a:pt x="0" y="1117257"/>
                </a:lnTo>
                <a:lnTo>
                  <a:pt x="0" y="0"/>
                </a:lnTo>
                <a:close/>
              </a:path>
            </a:pathLst>
          </a:custGeom>
          <a:blipFill>
            <a:blip r:embed="rId4"/>
            <a:stretch>
              <a:fillRect/>
            </a:stretch>
          </a:blipFill>
        </p:spPr>
      </p:sp>
      <p:sp>
        <p:nvSpPr>
          <p:cNvPr id="32" name="AutoShape 32"/>
          <p:cNvSpPr/>
          <p:nvPr/>
        </p:nvSpPr>
        <p:spPr>
          <a:xfrm>
            <a:off x="6787184" y="5922988"/>
            <a:ext cx="0" cy="1004676"/>
          </a:xfrm>
          <a:prstGeom prst="line">
            <a:avLst/>
          </a:prstGeom>
          <a:ln w="47625" cap="flat">
            <a:solidFill>
              <a:srgbClr val="000000"/>
            </a:solidFill>
            <a:prstDash val="solid"/>
            <a:headEnd type="none" w="sm" len="sm"/>
            <a:tailEnd type="none" w="sm" len="sm"/>
          </a:ln>
        </p:spPr>
      </p:sp>
      <p:sp>
        <p:nvSpPr>
          <p:cNvPr id="33" name="AutoShape 33"/>
          <p:cNvSpPr/>
          <p:nvPr/>
        </p:nvSpPr>
        <p:spPr>
          <a:xfrm>
            <a:off x="9976921" y="5922988"/>
            <a:ext cx="0" cy="1004676"/>
          </a:xfrm>
          <a:prstGeom prst="line">
            <a:avLst/>
          </a:prstGeom>
          <a:ln w="47625" cap="flat">
            <a:solidFill>
              <a:srgbClr val="000000"/>
            </a:solidFill>
            <a:prstDash val="solid"/>
            <a:headEnd type="none" w="sm" len="sm"/>
            <a:tailEnd type="none" w="sm" len="sm"/>
          </a:ln>
        </p:spPr>
      </p:sp>
      <p:sp>
        <p:nvSpPr>
          <p:cNvPr id="34" name="AutoShape 34"/>
          <p:cNvSpPr/>
          <p:nvPr/>
        </p:nvSpPr>
        <p:spPr>
          <a:xfrm>
            <a:off x="13166658" y="5922988"/>
            <a:ext cx="0" cy="1004676"/>
          </a:xfrm>
          <a:prstGeom prst="line">
            <a:avLst/>
          </a:prstGeom>
          <a:ln w="47625" cap="flat">
            <a:solidFill>
              <a:srgbClr val="000000"/>
            </a:solidFill>
            <a:prstDash val="solid"/>
            <a:headEnd type="none" w="sm" len="sm"/>
            <a:tailEnd type="none" w="sm" len="sm"/>
          </a:ln>
        </p:spPr>
      </p:sp>
      <p:sp>
        <p:nvSpPr>
          <p:cNvPr id="35" name="AutoShape 35"/>
          <p:cNvSpPr/>
          <p:nvPr/>
        </p:nvSpPr>
        <p:spPr>
          <a:xfrm flipH="1" flipV="1">
            <a:off x="8389253" y="4069308"/>
            <a:ext cx="0" cy="1004676"/>
          </a:xfrm>
          <a:prstGeom prst="line">
            <a:avLst/>
          </a:prstGeom>
          <a:ln w="47625" cap="flat">
            <a:solidFill>
              <a:srgbClr val="000000"/>
            </a:solidFill>
            <a:prstDash val="solid"/>
            <a:headEnd type="none" w="sm" len="sm"/>
            <a:tailEnd type="none" w="sm" len="sm"/>
          </a:ln>
        </p:spPr>
      </p:sp>
      <p:sp>
        <p:nvSpPr>
          <p:cNvPr id="36" name="AutoShape 36"/>
          <p:cNvSpPr/>
          <p:nvPr/>
        </p:nvSpPr>
        <p:spPr>
          <a:xfrm flipV="1">
            <a:off x="11617992" y="4069308"/>
            <a:ext cx="0" cy="1004676"/>
          </a:xfrm>
          <a:prstGeom prst="line">
            <a:avLst/>
          </a:prstGeom>
          <a:ln w="47625" cap="flat">
            <a:solidFill>
              <a:srgbClr val="000000"/>
            </a:solidFill>
            <a:prstDash val="solid"/>
            <a:headEnd type="none" w="sm" len="sm"/>
            <a:tailEnd type="none" w="sm" len="sm"/>
          </a:ln>
        </p:spPr>
      </p:sp>
      <p:sp>
        <p:nvSpPr>
          <p:cNvPr id="37" name="AutoShape 37"/>
          <p:cNvSpPr/>
          <p:nvPr/>
        </p:nvSpPr>
        <p:spPr>
          <a:xfrm flipH="1" flipV="1">
            <a:off x="14846731" y="4069308"/>
            <a:ext cx="0" cy="1004676"/>
          </a:xfrm>
          <a:prstGeom prst="line">
            <a:avLst/>
          </a:prstGeom>
          <a:ln w="47625" cap="flat">
            <a:solidFill>
              <a:srgbClr val="000000"/>
            </a:solidFill>
            <a:prstDash val="solid"/>
            <a:headEnd type="none" w="sm" len="sm"/>
            <a:tailEnd type="none" w="sm" len="sm"/>
          </a:ln>
        </p:spPr>
      </p:sp>
      <p:sp>
        <p:nvSpPr>
          <p:cNvPr id="38" name="TextBox 38"/>
          <p:cNvSpPr txBox="1"/>
          <p:nvPr/>
        </p:nvSpPr>
        <p:spPr>
          <a:xfrm>
            <a:off x="3482292" y="5150668"/>
            <a:ext cx="250695" cy="643574"/>
          </a:xfrm>
          <a:prstGeom prst="rect">
            <a:avLst/>
          </a:prstGeom>
        </p:spPr>
        <p:txBody>
          <a:bodyPr lIns="0" tIns="0" rIns="0" bIns="0" rtlCol="0" anchor="t">
            <a:spAutoFit/>
          </a:bodyPr>
          <a:lstStyle/>
          <a:p>
            <a:pPr algn="ctr">
              <a:lnSpc>
                <a:spcPts val="5243"/>
              </a:lnSpc>
            </a:pPr>
            <a:r>
              <a:rPr lang="en-US" sz="3745" b="1">
                <a:solidFill>
                  <a:srgbClr val="FFFFFF"/>
                </a:solidFill>
                <a:latin typeface="Canva Sans Bold"/>
                <a:ea typeface="Canva Sans Bold"/>
                <a:cs typeface="Canva Sans Bold"/>
                <a:sym typeface="Canva Sans Bold"/>
              </a:rPr>
              <a:t>1</a:t>
            </a:r>
          </a:p>
        </p:txBody>
      </p:sp>
      <p:sp>
        <p:nvSpPr>
          <p:cNvPr id="39" name="TextBox 39"/>
          <p:cNvSpPr txBox="1"/>
          <p:nvPr/>
        </p:nvSpPr>
        <p:spPr>
          <a:xfrm>
            <a:off x="6672122" y="5150668"/>
            <a:ext cx="281086" cy="643574"/>
          </a:xfrm>
          <a:prstGeom prst="rect">
            <a:avLst/>
          </a:prstGeom>
        </p:spPr>
        <p:txBody>
          <a:bodyPr lIns="0" tIns="0" rIns="0" bIns="0" rtlCol="0" anchor="t">
            <a:spAutoFit/>
          </a:bodyPr>
          <a:lstStyle/>
          <a:p>
            <a:pPr algn="ctr">
              <a:lnSpc>
                <a:spcPts val="5243"/>
              </a:lnSpc>
            </a:pPr>
            <a:r>
              <a:rPr lang="en-US" sz="3745" b="1">
                <a:solidFill>
                  <a:srgbClr val="FFFFFF"/>
                </a:solidFill>
                <a:latin typeface="Canva Sans Bold"/>
                <a:ea typeface="Canva Sans Bold"/>
                <a:cs typeface="Canva Sans Bold"/>
                <a:sym typeface="Canva Sans Bold"/>
              </a:rPr>
              <a:t>3</a:t>
            </a:r>
          </a:p>
        </p:txBody>
      </p:sp>
      <p:sp>
        <p:nvSpPr>
          <p:cNvPr id="40" name="TextBox 40"/>
          <p:cNvSpPr txBox="1"/>
          <p:nvPr/>
        </p:nvSpPr>
        <p:spPr>
          <a:xfrm>
            <a:off x="9874626" y="5150668"/>
            <a:ext cx="286129" cy="643574"/>
          </a:xfrm>
          <a:prstGeom prst="rect">
            <a:avLst/>
          </a:prstGeom>
        </p:spPr>
        <p:txBody>
          <a:bodyPr lIns="0" tIns="0" rIns="0" bIns="0" rtlCol="0" anchor="t">
            <a:spAutoFit/>
          </a:bodyPr>
          <a:lstStyle/>
          <a:p>
            <a:pPr algn="ctr">
              <a:lnSpc>
                <a:spcPts val="5243"/>
              </a:lnSpc>
            </a:pPr>
            <a:r>
              <a:rPr lang="en-US" sz="3745" b="1">
                <a:solidFill>
                  <a:srgbClr val="FFFFFF"/>
                </a:solidFill>
                <a:latin typeface="Canva Sans Bold"/>
                <a:ea typeface="Canva Sans Bold"/>
                <a:cs typeface="Canva Sans Bold"/>
                <a:sym typeface="Canva Sans Bold"/>
              </a:rPr>
              <a:t>5</a:t>
            </a:r>
          </a:p>
        </p:txBody>
      </p:sp>
      <p:sp>
        <p:nvSpPr>
          <p:cNvPr id="41" name="TextBox 41"/>
          <p:cNvSpPr txBox="1"/>
          <p:nvPr/>
        </p:nvSpPr>
        <p:spPr>
          <a:xfrm>
            <a:off x="13102279" y="5150668"/>
            <a:ext cx="240874" cy="643574"/>
          </a:xfrm>
          <a:prstGeom prst="rect">
            <a:avLst/>
          </a:prstGeom>
        </p:spPr>
        <p:txBody>
          <a:bodyPr lIns="0" tIns="0" rIns="0" bIns="0" rtlCol="0" anchor="t">
            <a:spAutoFit/>
          </a:bodyPr>
          <a:lstStyle/>
          <a:p>
            <a:pPr algn="ctr">
              <a:lnSpc>
                <a:spcPts val="5243"/>
              </a:lnSpc>
            </a:pPr>
            <a:r>
              <a:rPr lang="en-US" sz="3745" b="1">
                <a:solidFill>
                  <a:srgbClr val="FFFFFF"/>
                </a:solidFill>
                <a:latin typeface="Canva Sans Bold"/>
                <a:ea typeface="Canva Sans Bold"/>
                <a:cs typeface="Canva Sans Bold"/>
                <a:sym typeface="Canva Sans Bold"/>
              </a:rPr>
              <a:t>7</a:t>
            </a:r>
          </a:p>
        </p:txBody>
      </p:sp>
      <p:sp>
        <p:nvSpPr>
          <p:cNvPr id="42" name="TextBox 42"/>
          <p:cNvSpPr txBox="1"/>
          <p:nvPr/>
        </p:nvSpPr>
        <p:spPr>
          <a:xfrm>
            <a:off x="5028001" y="5176732"/>
            <a:ext cx="265028" cy="643574"/>
          </a:xfrm>
          <a:prstGeom prst="rect">
            <a:avLst/>
          </a:prstGeom>
        </p:spPr>
        <p:txBody>
          <a:bodyPr lIns="0" tIns="0" rIns="0" bIns="0" rtlCol="0" anchor="t">
            <a:spAutoFit/>
          </a:bodyPr>
          <a:lstStyle/>
          <a:p>
            <a:pPr algn="ctr">
              <a:lnSpc>
                <a:spcPts val="5243"/>
              </a:lnSpc>
            </a:pPr>
            <a:r>
              <a:rPr lang="en-US" sz="3745" b="1">
                <a:solidFill>
                  <a:srgbClr val="000000"/>
                </a:solidFill>
                <a:latin typeface="Canva Sans Bold"/>
                <a:ea typeface="Canva Sans Bold"/>
                <a:cs typeface="Canva Sans Bold"/>
                <a:sym typeface="Canva Sans Bold"/>
              </a:rPr>
              <a:t>2</a:t>
            </a:r>
          </a:p>
        </p:txBody>
      </p:sp>
      <p:sp>
        <p:nvSpPr>
          <p:cNvPr id="43" name="TextBox 43"/>
          <p:cNvSpPr txBox="1"/>
          <p:nvPr/>
        </p:nvSpPr>
        <p:spPr>
          <a:xfrm>
            <a:off x="8254068" y="5150668"/>
            <a:ext cx="295950" cy="643574"/>
          </a:xfrm>
          <a:prstGeom prst="rect">
            <a:avLst/>
          </a:prstGeom>
        </p:spPr>
        <p:txBody>
          <a:bodyPr lIns="0" tIns="0" rIns="0" bIns="0" rtlCol="0" anchor="t">
            <a:spAutoFit/>
          </a:bodyPr>
          <a:lstStyle/>
          <a:p>
            <a:pPr algn="ctr">
              <a:lnSpc>
                <a:spcPts val="5243"/>
              </a:lnSpc>
            </a:pPr>
            <a:r>
              <a:rPr lang="en-US" sz="3745" b="1">
                <a:solidFill>
                  <a:srgbClr val="000000"/>
                </a:solidFill>
                <a:latin typeface="Canva Sans Bold"/>
                <a:ea typeface="Canva Sans Bold"/>
                <a:cs typeface="Canva Sans Bold"/>
                <a:sym typeface="Canva Sans Bold"/>
              </a:rPr>
              <a:t>4</a:t>
            </a:r>
          </a:p>
        </p:txBody>
      </p:sp>
      <p:sp>
        <p:nvSpPr>
          <p:cNvPr id="44" name="TextBox 44"/>
          <p:cNvSpPr txBox="1"/>
          <p:nvPr/>
        </p:nvSpPr>
        <p:spPr>
          <a:xfrm>
            <a:off x="11487391" y="5186924"/>
            <a:ext cx="308425" cy="643574"/>
          </a:xfrm>
          <a:prstGeom prst="rect">
            <a:avLst/>
          </a:prstGeom>
        </p:spPr>
        <p:txBody>
          <a:bodyPr lIns="0" tIns="0" rIns="0" bIns="0" rtlCol="0" anchor="t">
            <a:spAutoFit/>
          </a:bodyPr>
          <a:lstStyle/>
          <a:p>
            <a:pPr algn="ctr">
              <a:lnSpc>
                <a:spcPts val="5243"/>
              </a:lnSpc>
            </a:pPr>
            <a:r>
              <a:rPr lang="en-US" sz="3745" b="1">
                <a:solidFill>
                  <a:srgbClr val="000000"/>
                </a:solidFill>
                <a:latin typeface="Canva Sans Bold"/>
                <a:ea typeface="Canva Sans Bold"/>
                <a:cs typeface="Canva Sans Bold"/>
                <a:sym typeface="Canva Sans Bold"/>
              </a:rPr>
              <a:t>6</a:t>
            </a:r>
          </a:p>
        </p:txBody>
      </p:sp>
      <p:sp>
        <p:nvSpPr>
          <p:cNvPr id="45" name="TextBox 45"/>
          <p:cNvSpPr txBox="1"/>
          <p:nvPr/>
        </p:nvSpPr>
        <p:spPr>
          <a:xfrm>
            <a:off x="14735511" y="5185823"/>
            <a:ext cx="291305" cy="643574"/>
          </a:xfrm>
          <a:prstGeom prst="rect">
            <a:avLst/>
          </a:prstGeom>
        </p:spPr>
        <p:txBody>
          <a:bodyPr lIns="0" tIns="0" rIns="0" bIns="0" rtlCol="0" anchor="t">
            <a:spAutoFit/>
          </a:bodyPr>
          <a:lstStyle/>
          <a:p>
            <a:pPr algn="ctr">
              <a:lnSpc>
                <a:spcPts val="5243"/>
              </a:lnSpc>
            </a:pPr>
            <a:r>
              <a:rPr lang="en-US" sz="3745" b="1">
                <a:solidFill>
                  <a:srgbClr val="000000"/>
                </a:solidFill>
                <a:latin typeface="Canva Sans Bold"/>
                <a:ea typeface="Canva Sans Bold"/>
                <a:cs typeface="Canva Sans Bold"/>
                <a:sym typeface="Canva Sans Bold"/>
              </a:rPr>
              <a:t>8</a:t>
            </a:r>
          </a:p>
        </p:txBody>
      </p:sp>
      <p:sp>
        <p:nvSpPr>
          <p:cNvPr id="46" name="TextBox 46"/>
          <p:cNvSpPr txBox="1"/>
          <p:nvPr/>
        </p:nvSpPr>
        <p:spPr>
          <a:xfrm>
            <a:off x="5423342" y="7003014"/>
            <a:ext cx="2778646" cy="1432268"/>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AWS CloudTrail captures the StopInstances event and stores the logs in an associated Log Group</a:t>
            </a:r>
          </a:p>
        </p:txBody>
      </p:sp>
      <p:sp>
        <p:nvSpPr>
          <p:cNvPr id="47" name="TextBox 47"/>
          <p:cNvSpPr txBox="1"/>
          <p:nvPr/>
        </p:nvSpPr>
        <p:spPr>
          <a:xfrm>
            <a:off x="8664041" y="7027469"/>
            <a:ext cx="2778646" cy="2501866"/>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When a stop event is detected, it updates a custom metric. The custom CloudWatch metric counts the number of stop events for the EC2 instance</a:t>
            </a:r>
          </a:p>
        </p:txBody>
      </p:sp>
      <p:sp>
        <p:nvSpPr>
          <p:cNvPr id="48" name="TextBox 48"/>
          <p:cNvSpPr txBox="1"/>
          <p:nvPr/>
        </p:nvSpPr>
        <p:spPr>
          <a:xfrm>
            <a:off x="11904739" y="7051924"/>
            <a:ext cx="2778646" cy="1432268"/>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Once the CloudWatch Alarm is triggered, it sends a notification to the SNS Topic</a:t>
            </a:r>
          </a:p>
        </p:txBody>
      </p:sp>
      <p:sp>
        <p:nvSpPr>
          <p:cNvPr id="49" name="TextBox 49"/>
          <p:cNvSpPr txBox="1"/>
          <p:nvPr/>
        </p:nvSpPr>
        <p:spPr>
          <a:xfrm>
            <a:off x="3796672" y="2625103"/>
            <a:ext cx="2778646" cy="1075735"/>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When the user stops an EC2 instance, an event is generated</a:t>
            </a:r>
          </a:p>
        </p:txBody>
      </p:sp>
      <p:sp>
        <p:nvSpPr>
          <p:cNvPr id="50" name="TextBox 50"/>
          <p:cNvSpPr txBox="1"/>
          <p:nvPr/>
        </p:nvSpPr>
        <p:spPr>
          <a:xfrm>
            <a:off x="6953208" y="1506287"/>
            <a:ext cx="2778646" cy="2501866"/>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The CloudWatch Metric Filter scans the logs for occurrences of the StopInstances event using the filter expression $.eventName = "StopInstances"</a:t>
            </a:r>
          </a:p>
        </p:txBody>
      </p:sp>
      <p:sp>
        <p:nvSpPr>
          <p:cNvPr id="51" name="TextBox 51"/>
          <p:cNvSpPr txBox="1"/>
          <p:nvPr/>
        </p:nvSpPr>
        <p:spPr>
          <a:xfrm>
            <a:off x="10160755" y="2810450"/>
            <a:ext cx="2778646" cy="1075735"/>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When the count is more than once, a CloudWatch Alarm is triggered</a:t>
            </a:r>
          </a:p>
        </p:txBody>
      </p:sp>
      <p:sp>
        <p:nvSpPr>
          <p:cNvPr id="52" name="TextBox 52"/>
          <p:cNvSpPr txBox="1"/>
          <p:nvPr/>
        </p:nvSpPr>
        <p:spPr>
          <a:xfrm>
            <a:off x="13326710" y="2219919"/>
            <a:ext cx="2778646" cy="1788801"/>
          </a:xfrm>
          <a:prstGeom prst="rect">
            <a:avLst/>
          </a:prstGeom>
        </p:spPr>
        <p:txBody>
          <a:bodyPr lIns="0" tIns="0" rIns="0" bIns="0" rtlCol="0" anchor="t">
            <a:spAutoFit/>
          </a:bodyPr>
          <a:lstStyle/>
          <a:p>
            <a:pPr algn="ctr">
              <a:lnSpc>
                <a:spcPts val="2811"/>
              </a:lnSpc>
            </a:pPr>
            <a:r>
              <a:rPr lang="en-US" sz="2008" b="1" spc="10">
                <a:solidFill>
                  <a:srgbClr val="000000"/>
                </a:solidFill>
                <a:latin typeface="Unna Bold"/>
                <a:ea typeface="Unna Bold"/>
                <a:cs typeface="Unna Bold"/>
                <a:sym typeface="Unna Bold"/>
              </a:rPr>
              <a:t>The end-user receives an email notification informing them that the EC2 instance has been stopped multiple times</a:t>
            </a:r>
          </a:p>
        </p:txBody>
      </p:sp>
      <p:sp>
        <p:nvSpPr>
          <p:cNvPr id="53" name="TextBox 53"/>
          <p:cNvSpPr txBox="1"/>
          <p:nvPr/>
        </p:nvSpPr>
        <p:spPr>
          <a:xfrm>
            <a:off x="533059" y="424273"/>
            <a:ext cx="17279031" cy="767689"/>
          </a:xfrm>
          <a:prstGeom prst="rect">
            <a:avLst/>
          </a:prstGeom>
        </p:spPr>
        <p:txBody>
          <a:bodyPr lIns="0" tIns="0" rIns="0" bIns="0" rtlCol="0" anchor="t">
            <a:spAutoFit/>
          </a:bodyPr>
          <a:lstStyle/>
          <a:p>
            <a:pPr algn="ctr">
              <a:lnSpc>
                <a:spcPts val="5579"/>
              </a:lnSpc>
            </a:pPr>
            <a:r>
              <a:rPr lang="en-US" sz="5999" b="1">
                <a:solidFill>
                  <a:srgbClr val="000000"/>
                </a:solidFill>
                <a:latin typeface="Unna Bold"/>
                <a:ea typeface="Unna Bold"/>
                <a:cs typeface="Unna Bold"/>
                <a:sym typeface="Unna Bold"/>
              </a:rPr>
              <a:t>DATA FLOW SEQUENCE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1191</Words>
  <Application>Microsoft Office PowerPoint</Application>
  <PresentationFormat>Custom</PresentationFormat>
  <Paragraphs>128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Unna Bold</vt:lpstr>
      <vt:lpstr>Canva Sans Bold</vt:lpstr>
      <vt:lpstr>Calibri</vt:lpstr>
      <vt:lpstr>Unna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CloudTrail Log Monitoring</dc:title>
  <cp:lastModifiedBy>DELL CORE i7</cp:lastModifiedBy>
  <cp:revision>2</cp:revision>
  <dcterms:created xsi:type="dcterms:W3CDTF">2006-08-16T00:00:00Z</dcterms:created>
  <dcterms:modified xsi:type="dcterms:W3CDTF">2024-12-01T17:33:53Z</dcterms:modified>
  <dc:identifier>DAGRmTKsyvk</dc:identifier>
</cp:coreProperties>
</file>